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56"/>
  </p:notesMasterIdLst>
  <p:sldIdLst>
    <p:sldId id="260" r:id="rId2"/>
    <p:sldId id="335" r:id="rId3"/>
    <p:sldId id="322" r:id="rId4"/>
    <p:sldId id="323" r:id="rId5"/>
    <p:sldId id="324" r:id="rId6"/>
    <p:sldId id="325" r:id="rId7"/>
    <p:sldId id="319" r:id="rId8"/>
    <p:sldId id="282" r:id="rId9"/>
    <p:sldId id="287" r:id="rId10"/>
    <p:sldId id="320" r:id="rId11"/>
    <p:sldId id="299" r:id="rId12"/>
    <p:sldId id="300" r:id="rId13"/>
    <p:sldId id="326" r:id="rId14"/>
    <p:sldId id="336" r:id="rId15"/>
    <p:sldId id="302" r:id="rId16"/>
    <p:sldId id="294" r:id="rId17"/>
    <p:sldId id="312" r:id="rId18"/>
    <p:sldId id="313" r:id="rId19"/>
    <p:sldId id="297" r:id="rId20"/>
    <p:sldId id="327" r:id="rId21"/>
    <p:sldId id="314" r:id="rId22"/>
    <p:sldId id="315" r:id="rId23"/>
    <p:sldId id="318" r:id="rId24"/>
    <p:sldId id="331" r:id="rId25"/>
    <p:sldId id="280" r:id="rId26"/>
    <p:sldId id="332" r:id="rId27"/>
    <p:sldId id="291" r:id="rId28"/>
    <p:sldId id="292" r:id="rId29"/>
    <p:sldId id="333" r:id="rId30"/>
    <p:sldId id="321" r:id="rId31"/>
    <p:sldId id="337" r:id="rId32"/>
    <p:sldId id="265" r:id="rId33"/>
    <p:sldId id="310" r:id="rId34"/>
    <p:sldId id="266" r:id="rId35"/>
    <p:sldId id="311" r:id="rId36"/>
    <p:sldId id="289" r:id="rId37"/>
    <p:sldId id="298" r:id="rId38"/>
    <p:sldId id="343" r:id="rId39"/>
    <p:sldId id="344" r:id="rId40"/>
    <p:sldId id="346" r:id="rId41"/>
    <p:sldId id="347" r:id="rId42"/>
    <p:sldId id="345" r:id="rId43"/>
    <p:sldId id="348" r:id="rId44"/>
    <p:sldId id="329" r:id="rId45"/>
    <p:sldId id="338" r:id="rId46"/>
    <p:sldId id="339" r:id="rId47"/>
    <p:sldId id="328" r:id="rId48"/>
    <p:sldId id="316" r:id="rId49"/>
    <p:sldId id="334" r:id="rId50"/>
    <p:sldId id="340" r:id="rId51"/>
    <p:sldId id="341" r:id="rId52"/>
    <p:sldId id="317" r:id="rId53"/>
    <p:sldId id="304" r:id="rId54"/>
    <p:sldId id="342" r:id="rId55"/>
  </p:sldIdLst>
  <p:sldSz cx="12192000" cy="6858000"/>
  <p:notesSz cx="6858000" cy="9144000"/>
  <p:embeddedFontLst>
    <p:embeddedFont>
      <p:font typeface="Calibri" panose="020F0502020204030204" pitchFamily="34" charset="0"/>
      <p:regular r:id="rId57"/>
      <p:bold r:id="rId58"/>
      <p:italic r:id="rId59"/>
      <p:boldItalic r:id="rId60"/>
    </p:embeddedFont>
    <p:embeddedFont>
      <p:font typeface="Helvetica Neue Light" panose="02000403000000020004" pitchFamily="2"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2585"/>
  </p:normalViewPr>
  <p:slideViewPr>
    <p:cSldViewPr snapToGrid="0">
      <p:cViewPr varScale="1">
        <p:scale>
          <a:sx n="105" d="100"/>
          <a:sy n="105" d="100"/>
        </p:scale>
        <p:origin x="1384"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7.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docs.snowflake.com/en/sql-reference/constructs/limit.html" TargetMode="External"/><Relationship Id="rId3" Type="http://schemas.openxmlformats.org/officeDocument/2006/relationships/hyperlink" Target="https://docs.snowflake.com/en/sql-reference/operators-subquery.html" TargetMode="External"/><Relationship Id="rId7" Type="http://schemas.openxmlformats.org/officeDocument/2006/relationships/hyperlink" Target="https://docs.snowflake.com/en/sql-reference/constructs/having.html"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docs.snowflake.com/en/sql-reference/constructs/where.html" TargetMode="External"/><Relationship Id="rId5" Type="http://schemas.openxmlformats.org/officeDocument/2006/relationships/hyperlink" Target="https://docs.snowflake.com/en/sql-reference/constructs/group-by.html" TargetMode="External"/><Relationship Id="rId4" Type="http://schemas.openxmlformats.org/officeDocument/2006/relationships/hyperlink" Target="https://docs.snowflake.com/en/sql-reference/sql/select.html"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snowflake.com/en/user-guide/object-clone.html"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snowflake.com/en/sql-reference/functions/current_timestamp.html"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docs.snowflake.com/en/sql-reference/functions/uuid_string.html" TargetMode="Externa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snowflake.com/en/user-guide/object-clone.htm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snowflake.com/en/sql-reference/sql/alter-view.html"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docs.snowflake.com/en/sql-reference/sql/alter-materialized-view.html"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snowflake.com/en/sql-reference/data-types-datetime.html"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docs.snowflake.com/en/user-guide/ui-query-profile.html"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snowflake.com/en/user-guide/tables-temp-transient.html"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docs.snowflake.com/en/sql-reference/sql/alter-table.html"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8" Type="http://schemas.openxmlformats.org/officeDocument/2006/relationships/hyperlink" Target="https://docs.snowflake.com/en/sql-reference/constructs/limit.html" TargetMode="External"/><Relationship Id="rId3" Type="http://schemas.openxmlformats.org/officeDocument/2006/relationships/hyperlink" Target="https://docs.snowflake.com/en/sql-reference/operators-subquery.html" TargetMode="External"/><Relationship Id="rId7" Type="http://schemas.openxmlformats.org/officeDocument/2006/relationships/hyperlink" Target="https://docs.snowflake.com/en/sql-reference/constructs/having.html" TargetMode="External"/><Relationship Id="rId2" Type="http://schemas.openxmlformats.org/officeDocument/2006/relationships/slide" Target="../slides/slide47.xml"/><Relationship Id="rId1" Type="http://schemas.openxmlformats.org/officeDocument/2006/relationships/notesMaster" Target="../notesMasters/notesMaster1.xml"/><Relationship Id="rId6" Type="http://schemas.openxmlformats.org/officeDocument/2006/relationships/hyperlink" Target="https://docs.snowflake.com/en/sql-reference/constructs/where.html" TargetMode="External"/><Relationship Id="rId5" Type="http://schemas.openxmlformats.org/officeDocument/2006/relationships/hyperlink" Target="https://docs.snowflake.com/en/sql-reference/constructs/group-by.html" TargetMode="External"/><Relationship Id="rId4" Type="http://schemas.openxmlformats.org/officeDocument/2006/relationships/hyperlink" Target="https://docs.snowflake.com/en/sql-reference/sql/select.html"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community.snowflake.com/s/article/How-To-Submit-a-Support-Case-in-Snowflake-Lodge"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snowflake.com/en/sql-reference/functions/count.htm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CA472-7F2E-4E76-B936-E2F0FA71052E}" type="slidenum">
              <a:rPr lang="en-US" smtClean="0"/>
              <a:t>17</a:t>
            </a:fld>
            <a:endParaRPr lang="en-US"/>
          </a:p>
        </p:txBody>
      </p:sp>
    </p:spTree>
    <p:extLst>
      <p:ext uri="{BB962C8B-B14F-4D97-AF65-F5344CB8AC3E}">
        <p14:creationId xmlns:p14="http://schemas.microsoft.com/office/powerpoint/2010/main" val="1615099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CA472-7F2E-4E76-B936-E2F0FA71052E}" type="slidenum">
              <a:rPr lang="en-US" smtClean="0"/>
              <a:t>18</a:t>
            </a:fld>
            <a:endParaRPr lang="en-US"/>
          </a:p>
        </p:txBody>
      </p:sp>
    </p:spTree>
    <p:extLst>
      <p:ext uri="{BB962C8B-B14F-4D97-AF65-F5344CB8AC3E}">
        <p14:creationId xmlns:p14="http://schemas.microsoft.com/office/powerpoint/2010/main" val="34923275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CA472-7F2E-4E76-B936-E2F0FA71052E}" type="slidenum">
              <a:rPr lang="en-US" smtClean="0"/>
              <a:t>19</a:t>
            </a:fld>
            <a:endParaRPr lang="en-US"/>
          </a:p>
        </p:txBody>
      </p:sp>
    </p:spTree>
    <p:extLst>
      <p:ext uri="{BB962C8B-B14F-4D97-AF65-F5344CB8AC3E}">
        <p14:creationId xmlns:p14="http://schemas.microsoft.com/office/powerpoint/2010/main" val="34965662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FROM clause</a:t>
            </a:r>
          </a:p>
          <a:p>
            <a:pPr fontAlgn="base"/>
            <a:r>
              <a:rPr lang="en-US" dirty="0"/>
              <a:t>ON clause</a:t>
            </a:r>
          </a:p>
          <a:p>
            <a:pPr fontAlgn="base"/>
            <a:r>
              <a:rPr lang="en-US" dirty="0"/>
              <a:t>OUTER clause</a:t>
            </a:r>
          </a:p>
          <a:p>
            <a:pPr fontAlgn="base"/>
            <a:r>
              <a:rPr lang="en-US" dirty="0"/>
              <a:t>WHERE clause</a:t>
            </a:r>
          </a:p>
          <a:p>
            <a:pPr fontAlgn="base"/>
            <a:r>
              <a:rPr lang="en-US" dirty="0"/>
              <a:t>GROUP BY clause</a:t>
            </a:r>
          </a:p>
          <a:p>
            <a:pPr fontAlgn="base"/>
            <a:r>
              <a:rPr lang="en-US" dirty="0"/>
              <a:t>HAVING clause</a:t>
            </a:r>
          </a:p>
          <a:p>
            <a:pPr fontAlgn="base"/>
            <a:r>
              <a:rPr lang="en-US" dirty="0"/>
              <a:t>SELECT clause</a:t>
            </a:r>
          </a:p>
          <a:p>
            <a:pPr fontAlgn="base"/>
            <a:r>
              <a:rPr lang="en-US" dirty="0"/>
              <a:t>DISTINCT clause</a:t>
            </a:r>
          </a:p>
          <a:p>
            <a:pPr fontAlgn="base"/>
            <a:r>
              <a:rPr lang="en-US" dirty="0"/>
              <a:t>ORDER BY clause</a:t>
            </a:r>
          </a:p>
          <a:p>
            <a:pPr fontAlgn="base"/>
            <a:r>
              <a:rPr lang="en-US" dirty="0"/>
              <a:t>TOP clause</a:t>
            </a:r>
          </a:p>
          <a:p>
            <a:pPr fontAlgn="base"/>
            <a:endParaRPr lang="en-US" dirty="0"/>
          </a:p>
          <a:p>
            <a:pPr fontAlgn="base"/>
            <a:r>
              <a:rPr lang="en-US" sz="1200" b="1" i="0" u="none" strike="noStrike" cap="none" dirty="0">
                <a:solidFill>
                  <a:schemeClr val="dk1"/>
                </a:solidFill>
                <a:effectLst/>
                <a:latin typeface="Calibri"/>
                <a:ea typeface="Calibri"/>
                <a:cs typeface="Calibri"/>
                <a:sym typeface="Calibri"/>
              </a:rPr>
              <a:t>Tips &amp; Cautions</a:t>
            </a:r>
          </a:p>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Aliases created in the SELECT list cannot be used by earlier steps. </a:t>
            </a:r>
          </a:p>
          <a:p>
            <a:pPr lvl="1"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This restriction is imposed because the column value may not yet have been determined when the clauses that appear before the SELECT clause are evaluated (such as the WHERE clause).</a:t>
            </a:r>
          </a:p>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In some databases (such as MySQL), using aliases created in the SELECT list is allowed in GROUP BY and HAVING clause, </a:t>
            </a:r>
          </a:p>
          <a:p>
            <a:pPr lvl="1"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even though these clauses appear before (and are evaluated earlier than) the SELECT clause.</a:t>
            </a:r>
          </a:p>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Expression aliases cannot be used by other expressions within the same SELECT list. </a:t>
            </a:r>
          </a:p>
          <a:p>
            <a:pPr lvl="1"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This is because the logical order in which the expressions are evaluated does not matter and is not guaranteed. </a:t>
            </a:r>
          </a:p>
          <a:p>
            <a:pPr lvl="1"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For example, this SELECT clause might not work as expected, and is therefore, not supported: SELECT a + 1 AS x, x + 1 AS y</a:t>
            </a:r>
          </a:p>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When using an INNER JOIN, it doesn’t matter if you specify your logical expressions in the WHERE clause or the ON clause. </a:t>
            </a:r>
          </a:p>
          <a:p>
            <a:pPr lvl="1"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This is true because there's no logical difference between the ON and WHERE (except for when using an OUTER JOIN or GROUP BY ALL option).</a:t>
            </a:r>
          </a:p>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The DISTINCT clause is redundant when GROUP BY is used. </a:t>
            </a:r>
          </a:p>
          <a:p>
            <a:pPr lvl="1"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Therefore, it would not remove any rows from the </a:t>
            </a:r>
            <a:r>
              <a:rPr lang="en-US" sz="1200" b="0" i="0" u="none" strike="noStrike" cap="none" dirty="0" err="1">
                <a:solidFill>
                  <a:schemeClr val="dk1"/>
                </a:solidFill>
                <a:effectLst/>
                <a:latin typeface="Calibri"/>
                <a:ea typeface="Calibri"/>
                <a:cs typeface="Calibri"/>
                <a:sym typeface="Calibri"/>
              </a:rPr>
              <a:t>recordset</a:t>
            </a:r>
            <a:r>
              <a:rPr lang="en-US" sz="1200" b="0" i="0" u="none" strike="noStrike" cap="none" dirty="0">
                <a:solidFill>
                  <a:schemeClr val="dk1"/>
                </a:solidFill>
                <a:effectLst/>
                <a:latin typeface="Calibri"/>
                <a:ea typeface="Calibri"/>
                <a:cs typeface="Calibri"/>
                <a:sym typeface="Calibri"/>
              </a:rPr>
              <a:t>.</a:t>
            </a:r>
          </a:p>
          <a:p>
            <a:pPr fontAlgn="base">
              <a:buFont typeface="Arial" panose="020B0604020202020204" pitchFamily="34" charset="0"/>
              <a:buChar char="•"/>
            </a:pP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871191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 Uncorrelated subquery:</a:t>
            </a:r>
            <a:r>
              <a:rPr lang="en-US" dirty="0"/>
              <a:t> </a:t>
            </a:r>
            <a:r>
              <a:rPr lang="en-US" sz="1200" b="0" kern="1200" dirty="0">
                <a:solidFill>
                  <a:schemeClr val="tx1"/>
                </a:solidFill>
                <a:effectLst/>
                <a:latin typeface="+mn-lt"/>
                <a:ea typeface="+mn-ea"/>
                <a:cs typeface="+mn-cs"/>
              </a:rPr>
              <a:t>select</a:t>
            </a:r>
            <a:r>
              <a:rPr lang="en-US" dirty="0"/>
              <a:t> </a:t>
            </a:r>
            <a:r>
              <a:rPr lang="en-US" sz="1200" b="0" kern="1200" dirty="0">
                <a:solidFill>
                  <a:schemeClr val="tx1"/>
                </a:solidFill>
                <a:effectLst/>
                <a:latin typeface="+mn-lt"/>
                <a:ea typeface="+mn-ea"/>
                <a:cs typeface="+mn-cs"/>
              </a:rPr>
              <a:t>c1</a:t>
            </a:r>
            <a:r>
              <a:rPr lang="en-US" sz="1200" kern="1200" dirty="0">
                <a:solidFill>
                  <a:schemeClr val="tx1"/>
                </a:solidFill>
                <a:effectLst/>
                <a:latin typeface="+mn-lt"/>
                <a:ea typeface="+mn-ea"/>
                <a:cs typeface="+mn-cs"/>
              </a:rPr>
              <a:t>,</a:t>
            </a:r>
            <a:r>
              <a:rPr lang="en-US" dirty="0"/>
              <a:t> </a:t>
            </a:r>
            <a:r>
              <a:rPr lang="en-US" sz="1200" b="0" kern="1200" dirty="0">
                <a:solidFill>
                  <a:schemeClr val="tx1"/>
                </a:solidFill>
                <a:effectLst/>
                <a:latin typeface="+mn-lt"/>
                <a:ea typeface="+mn-ea"/>
                <a:cs typeface="+mn-cs"/>
              </a:rPr>
              <a:t>c2</a:t>
            </a:r>
            <a:r>
              <a:rPr lang="en-US" dirty="0"/>
              <a:t> </a:t>
            </a:r>
            <a:r>
              <a:rPr lang="en-US" sz="1200" b="0" kern="1200" dirty="0">
                <a:solidFill>
                  <a:schemeClr val="tx1"/>
                </a:solidFill>
                <a:effectLst/>
                <a:latin typeface="+mn-lt"/>
                <a:ea typeface="+mn-ea"/>
                <a:cs typeface="+mn-cs"/>
              </a:rPr>
              <a:t>from</a:t>
            </a:r>
            <a:r>
              <a:rPr lang="en-US" dirty="0"/>
              <a:t> </a:t>
            </a:r>
            <a:r>
              <a:rPr lang="en-US" sz="1200" b="0" kern="1200" dirty="0">
                <a:solidFill>
                  <a:schemeClr val="tx1"/>
                </a:solidFill>
                <a:effectLst/>
                <a:latin typeface="+mn-lt"/>
                <a:ea typeface="+mn-ea"/>
                <a:cs typeface="+mn-cs"/>
              </a:rPr>
              <a:t>table1</a:t>
            </a:r>
            <a:r>
              <a:rPr lang="en-US" dirty="0"/>
              <a:t> </a:t>
            </a:r>
            <a:r>
              <a:rPr lang="en-US" sz="1200" b="0" kern="1200" dirty="0">
                <a:solidFill>
                  <a:schemeClr val="tx1"/>
                </a:solidFill>
                <a:effectLst/>
                <a:latin typeface="+mn-lt"/>
                <a:ea typeface="+mn-ea"/>
                <a:cs typeface="+mn-cs"/>
              </a:rPr>
              <a:t>where</a:t>
            </a:r>
            <a:r>
              <a:rPr lang="en-US" dirty="0"/>
              <a:t> </a:t>
            </a:r>
            <a:r>
              <a:rPr lang="en-US" sz="1200" b="0" kern="1200" dirty="0">
                <a:solidFill>
                  <a:schemeClr val="tx1"/>
                </a:solidFill>
                <a:effectLst/>
                <a:latin typeface="+mn-lt"/>
                <a:ea typeface="+mn-ea"/>
                <a:cs typeface="+mn-cs"/>
              </a:rPr>
              <a:t>c1</a:t>
            </a:r>
            <a:r>
              <a:rPr lang="en-US" dirty="0"/>
              <a:t> </a:t>
            </a:r>
            <a:r>
              <a:rPr lang="en-US" sz="1200" kern="1200" dirty="0">
                <a:solidFill>
                  <a:schemeClr val="tx1"/>
                </a:solidFill>
                <a:effectLst/>
                <a:latin typeface="+mn-lt"/>
                <a:ea typeface="+mn-ea"/>
                <a:cs typeface="+mn-cs"/>
              </a:rPr>
              <a:t>=</a:t>
            </a:r>
            <a:r>
              <a:rPr lang="en-US" dirty="0"/>
              <a:t> </a:t>
            </a:r>
            <a:r>
              <a:rPr lang="en-US" sz="1200"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select</a:t>
            </a:r>
            <a:r>
              <a:rPr lang="en-US" dirty="0"/>
              <a:t> </a:t>
            </a:r>
            <a:r>
              <a:rPr lang="en-US" sz="1200" b="0" kern="1200" dirty="0">
                <a:solidFill>
                  <a:schemeClr val="tx1"/>
                </a:solidFill>
                <a:effectLst/>
                <a:latin typeface="+mn-lt"/>
                <a:ea typeface="+mn-ea"/>
                <a:cs typeface="+mn-cs"/>
              </a:rPr>
              <a:t>max</a:t>
            </a:r>
            <a:r>
              <a:rPr lang="en-US" sz="1200"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a:t>
            </a:r>
            <a:r>
              <a:rPr lang="en-US" dirty="0"/>
              <a:t> </a:t>
            </a:r>
            <a:r>
              <a:rPr lang="en-US" sz="1200" b="0" kern="1200" dirty="0">
                <a:solidFill>
                  <a:schemeClr val="tx1"/>
                </a:solidFill>
                <a:effectLst/>
                <a:latin typeface="+mn-lt"/>
                <a:ea typeface="+mn-ea"/>
                <a:cs typeface="+mn-cs"/>
              </a:rPr>
              <a:t>from</a:t>
            </a:r>
            <a:r>
              <a:rPr lang="en-US" dirty="0"/>
              <a:t> </a:t>
            </a:r>
            <a:r>
              <a:rPr lang="en-US" sz="1200" b="0" kern="1200" dirty="0">
                <a:solidFill>
                  <a:schemeClr val="tx1"/>
                </a:solidFill>
                <a:effectLst/>
                <a:latin typeface="+mn-lt"/>
                <a:ea typeface="+mn-ea"/>
                <a:cs typeface="+mn-cs"/>
              </a:rPr>
              <a:t>table2</a:t>
            </a:r>
            <a:r>
              <a:rPr lang="en-US" sz="1200" kern="1200" dirty="0">
                <a:solidFill>
                  <a:schemeClr val="tx1"/>
                </a:solidFill>
                <a:effectLst/>
                <a:latin typeface="+mn-lt"/>
                <a:ea typeface="+mn-ea"/>
                <a:cs typeface="+mn-cs"/>
              </a:rPr>
              <a:t>);</a:t>
            </a:r>
            <a:r>
              <a:rPr lang="en-US" dirty="0"/>
              <a:t> </a:t>
            </a:r>
            <a:r>
              <a:rPr lang="en-US" sz="1200" i="1" kern="1200" dirty="0">
                <a:solidFill>
                  <a:schemeClr val="tx1"/>
                </a:solidFill>
                <a:effectLst/>
                <a:latin typeface="+mn-lt"/>
                <a:ea typeface="+mn-ea"/>
                <a:cs typeface="+mn-cs"/>
              </a:rPr>
              <a:t>-- Correlated subquery:</a:t>
            </a:r>
            <a:r>
              <a:rPr lang="en-US" dirty="0"/>
              <a:t> </a:t>
            </a:r>
            <a:r>
              <a:rPr lang="en-US" sz="1200" b="0" kern="1200" dirty="0">
                <a:solidFill>
                  <a:schemeClr val="tx1"/>
                </a:solidFill>
                <a:effectLst/>
                <a:latin typeface="+mn-lt"/>
                <a:ea typeface="+mn-ea"/>
                <a:cs typeface="+mn-cs"/>
              </a:rPr>
              <a:t>select</a:t>
            </a:r>
            <a:r>
              <a:rPr lang="en-US" dirty="0"/>
              <a:t> </a:t>
            </a:r>
            <a:r>
              <a:rPr lang="en-US" sz="1200" b="0" kern="1200" dirty="0">
                <a:solidFill>
                  <a:schemeClr val="tx1"/>
                </a:solidFill>
                <a:effectLst/>
                <a:latin typeface="+mn-lt"/>
                <a:ea typeface="+mn-ea"/>
                <a:cs typeface="+mn-cs"/>
              </a:rPr>
              <a:t>c1</a:t>
            </a:r>
            <a:r>
              <a:rPr lang="en-US" sz="1200" kern="1200" dirty="0">
                <a:solidFill>
                  <a:schemeClr val="tx1"/>
                </a:solidFill>
                <a:effectLst/>
                <a:latin typeface="+mn-lt"/>
                <a:ea typeface="+mn-ea"/>
                <a:cs typeface="+mn-cs"/>
              </a:rPr>
              <a:t>,</a:t>
            </a:r>
            <a:r>
              <a:rPr lang="en-US" dirty="0"/>
              <a:t> </a:t>
            </a:r>
            <a:r>
              <a:rPr lang="en-US" sz="1200" b="0" kern="1200" dirty="0">
                <a:solidFill>
                  <a:schemeClr val="tx1"/>
                </a:solidFill>
                <a:effectLst/>
                <a:latin typeface="+mn-lt"/>
                <a:ea typeface="+mn-ea"/>
                <a:cs typeface="+mn-cs"/>
              </a:rPr>
              <a:t>c2</a:t>
            </a:r>
            <a:r>
              <a:rPr lang="en-US" dirty="0"/>
              <a:t> </a:t>
            </a:r>
            <a:r>
              <a:rPr lang="en-US" sz="1200" b="0" kern="1200" dirty="0">
                <a:solidFill>
                  <a:schemeClr val="tx1"/>
                </a:solidFill>
                <a:effectLst/>
                <a:latin typeface="+mn-lt"/>
                <a:ea typeface="+mn-ea"/>
                <a:cs typeface="+mn-cs"/>
              </a:rPr>
              <a:t>from</a:t>
            </a:r>
            <a:r>
              <a:rPr lang="en-US" dirty="0"/>
              <a:t> </a:t>
            </a:r>
            <a:r>
              <a:rPr lang="en-US" sz="1200" b="0" kern="1200" dirty="0">
                <a:solidFill>
                  <a:schemeClr val="tx1"/>
                </a:solidFill>
                <a:effectLst/>
                <a:latin typeface="+mn-lt"/>
                <a:ea typeface="+mn-ea"/>
                <a:cs typeface="+mn-cs"/>
              </a:rPr>
              <a:t>table1</a:t>
            </a:r>
            <a:r>
              <a:rPr lang="en-US" dirty="0"/>
              <a:t> </a:t>
            </a:r>
            <a:r>
              <a:rPr lang="en-US" sz="1200" b="0" kern="1200" dirty="0">
                <a:solidFill>
                  <a:schemeClr val="tx1"/>
                </a:solidFill>
                <a:effectLst/>
                <a:latin typeface="+mn-lt"/>
                <a:ea typeface="+mn-ea"/>
                <a:cs typeface="+mn-cs"/>
              </a:rPr>
              <a:t>where</a:t>
            </a:r>
            <a:r>
              <a:rPr lang="en-US" dirty="0"/>
              <a:t> </a:t>
            </a:r>
            <a:r>
              <a:rPr lang="en-US" sz="1200" b="0" kern="1200" dirty="0">
                <a:solidFill>
                  <a:schemeClr val="tx1"/>
                </a:solidFill>
                <a:effectLst/>
                <a:latin typeface="+mn-lt"/>
                <a:ea typeface="+mn-ea"/>
                <a:cs typeface="+mn-cs"/>
              </a:rPr>
              <a:t>c1</a:t>
            </a:r>
            <a:r>
              <a:rPr lang="en-US" dirty="0"/>
              <a:t> </a:t>
            </a:r>
            <a:r>
              <a:rPr lang="en-US" sz="1200" kern="1200" dirty="0">
                <a:solidFill>
                  <a:schemeClr val="tx1"/>
                </a:solidFill>
                <a:effectLst/>
                <a:latin typeface="+mn-lt"/>
                <a:ea typeface="+mn-ea"/>
                <a:cs typeface="+mn-cs"/>
              </a:rPr>
              <a:t>=</a:t>
            </a:r>
            <a:r>
              <a:rPr lang="en-US" dirty="0"/>
              <a:t> </a:t>
            </a:r>
            <a:r>
              <a:rPr lang="en-US" sz="1200"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select</a:t>
            </a:r>
            <a:r>
              <a:rPr lang="en-US" dirty="0"/>
              <a:t> </a:t>
            </a:r>
            <a:r>
              <a:rPr lang="en-US" sz="1200" b="0" kern="1200" dirty="0">
                <a:solidFill>
                  <a:schemeClr val="tx1"/>
                </a:solidFill>
                <a:effectLst/>
                <a:latin typeface="+mn-lt"/>
                <a:ea typeface="+mn-ea"/>
                <a:cs typeface="+mn-cs"/>
              </a:rPr>
              <a:t>x</a:t>
            </a:r>
            <a:r>
              <a:rPr lang="en-US" dirty="0"/>
              <a:t> </a:t>
            </a:r>
            <a:r>
              <a:rPr lang="en-US" sz="1200" b="0" kern="1200" dirty="0">
                <a:solidFill>
                  <a:schemeClr val="tx1"/>
                </a:solidFill>
                <a:effectLst/>
                <a:latin typeface="+mn-lt"/>
                <a:ea typeface="+mn-ea"/>
                <a:cs typeface="+mn-cs"/>
              </a:rPr>
              <a:t>from</a:t>
            </a:r>
            <a:r>
              <a:rPr lang="en-US" dirty="0"/>
              <a:t> </a:t>
            </a:r>
            <a:r>
              <a:rPr lang="en-US" sz="1200" b="0" kern="1200" dirty="0">
                <a:solidFill>
                  <a:schemeClr val="tx1"/>
                </a:solidFill>
                <a:effectLst/>
                <a:latin typeface="+mn-lt"/>
                <a:ea typeface="+mn-ea"/>
                <a:cs typeface="+mn-cs"/>
              </a:rPr>
              <a:t>table2</a:t>
            </a:r>
            <a:r>
              <a:rPr lang="en-US" dirty="0"/>
              <a:t> </a:t>
            </a:r>
            <a:r>
              <a:rPr lang="en-US" sz="1200" b="0" kern="1200" dirty="0">
                <a:solidFill>
                  <a:schemeClr val="tx1"/>
                </a:solidFill>
                <a:effectLst/>
                <a:latin typeface="+mn-lt"/>
                <a:ea typeface="+mn-ea"/>
                <a:cs typeface="+mn-cs"/>
              </a:rPr>
              <a:t>where</a:t>
            </a:r>
            <a:r>
              <a:rPr lang="en-US" dirty="0"/>
              <a:t> </a:t>
            </a:r>
            <a:r>
              <a:rPr lang="en-US" sz="1200" b="0" kern="1200" dirty="0">
                <a:solidFill>
                  <a:schemeClr val="tx1"/>
                </a:solidFill>
                <a:effectLst/>
                <a:latin typeface="+mn-lt"/>
                <a:ea typeface="+mn-ea"/>
                <a:cs typeface="+mn-cs"/>
              </a:rPr>
              <a:t>y</a:t>
            </a:r>
            <a:r>
              <a:rPr lang="en-US" dirty="0"/>
              <a:t> </a:t>
            </a:r>
            <a:r>
              <a:rPr lang="en-US" sz="1200" kern="1200" dirty="0">
                <a:solidFill>
                  <a:schemeClr val="tx1"/>
                </a:solidFill>
                <a:effectLst/>
                <a:latin typeface="+mn-lt"/>
                <a:ea typeface="+mn-ea"/>
                <a:cs typeface="+mn-cs"/>
              </a:rPr>
              <a:t>=</a:t>
            </a:r>
            <a:r>
              <a:rPr lang="en-US" dirty="0"/>
              <a:t> </a:t>
            </a:r>
            <a:r>
              <a:rPr lang="en-US" sz="1200" b="0" kern="1200" dirty="0">
                <a:solidFill>
                  <a:schemeClr val="tx1"/>
                </a:solidFill>
                <a:effectLst/>
                <a:latin typeface="+mn-lt"/>
                <a:ea typeface="+mn-ea"/>
                <a:cs typeface="+mn-cs"/>
              </a:rPr>
              <a:t>table1</a:t>
            </a:r>
            <a:r>
              <a:rPr lang="en-US" sz="1200"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c2</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uncorrelated subquery in a where clause. The subquery gets the per capita GDP of Brazil, and the outer query selects all the jobs (in any country) that pay less than the per-capita GDP of Brazil.</a:t>
            </a:r>
          </a:p>
          <a:p>
            <a:r>
              <a:rPr lang="en-US" sz="1200" b="0" i="0" kern="1200" dirty="0">
                <a:solidFill>
                  <a:schemeClr val="tx1"/>
                </a:solidFill>
                <a:effectLst/>
                <a:latin typeface="+mn-lt"/>
                <a:ea typeface="+mn-ea"/>
                <a:cs typeface="+mn-cs"/>
              </a:rPr>
              <a:t>The subquery is uncorrelated because the value that it returns does not depend upon any column of the outer query. </a:t>
            </a:r>
          </a:p>
          <a:p>
            <a:r>
              <a:rPr lang="en-US" sz="1200" b="0" i="0" kern="1200" dirty="0">
                <a:solidFill>
                  <a:schemeClr val="tx1"/>
                </a:solidFill>
                <a:effectLst/>
                <a:latin typeface="+mn-lt"/>
                <a:ea typeface="+mn-ea"/>
                <a:cs typeface="+mn-cs"/>
              </a:rPr>
              <a:t>The subquery only needs to be called once during the entire execution of the outer query.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Uncorrelated - select </a:t>
            </a:r>
            <a:r>
              <a:rPr lang="en-US" sz="1200" b="0" kern="1200" dirty="0" err="1">
                <a:solidFill>
                  <a:schemeClr val="tx1"/>
                </a:solidFill>
                <a:effectLst/>
                <a:latin typeface="+mn-lt"/>
                <a:ea typeface="+mn-ea"/>
                <a:cs typeface="+mn-cs"/>
              </a:rPr>
              <a:t>p.name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p.annual_wage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p.country</a:t>
            </a:r>
            <a:r>
              <a:rPr lang="en-US" sz="1200" b="0" kern="1200" dirty="0">
                <a:solidFill>
                  <a:schemeClr val="tx1"/>
                </a:solidFill>
                <a:effectLst/>
                <a:latin typeface="+mn-lt"/>
                <a:ea typeface="+mn-ea"/>
                <a:cs typeface="+mn-cs"/>
              </a:rPr>
              <a:t> from pay as p where </a:t>
            </a:r>
            <a:r>
              <a:rPr lang="en-US" sz="1200" b="0" kern="1200" dirty="0" err="1">
                <a:solidFill>
                  <a:schemeClr val="tx1"/>
                </a:solidFill>
                <a:effectLst/>
                <a:latin typeface="+mn-lt"/>
                <a:ea typeface="+mn-ea"/>
                <a:cs typeface="+mn-cs"/>
              </a:rPr>
              <a:t>p.annual_wage</a:t>
            </a:r>
            <a:r>
              <a:rPr lang="en-US" sz="1200" b="0" kern="1200" dirty="0">
                <a:solidFill>
                  <a:schemeClr val="tx1"/>
                </a:solidFill>
                <a:effectLst/>
                <a:latin typeface="+mn-lt"/>
                <a:ea typeface="+mn-ea"/>
                <a:cs typeface="+mn-cs"/>
              </a:rPr>
              <a:t> &lt; (select </a:t>
            </a:r>
            <a:r>
              <a:rPr lang="en-US" sz="1200" b="0" kern="1200" dirty="0" err="1">
                <a:solidFill>
                  <a:schemeClr val="tx1"/>
                </a:solidFill>
                <a:effectLst/>
                <a:latin typeface="+mn-lt"/>
                <a:ea typeface="+mn-ea"/>
                <a:cs typeface="+mn-cs"/>
              </a:rPr>
              <a:t>per_capita_gdp</a:t>
            </a:r>
            <a:r>
              <a:rPr lang="en-US" sz="1200" b="0" kern="1200" dirty="0">
                <a:solidFill>
                  <a:schemeClr val="tx1"/>
                </a:solidFill>
                <a:effectLst/>
                <a:latin typeface="+mn-lt"/>
                <a:ea typeface="+mn-ea"/>
                <a:cs typeface="+mn-cs"/>
              </a:rPr>
              <a:t> from </a:t>
            </a:r>
            <a:r>
              <a:rPr lang="en-US" sz="1200" b="0" kern="1200" dirty="0" err="1">
                <a:solidFill>
                  <a:schemeClr val="tx1"/>
                </a:solidFill>
                <a:effectLst/>
                <a:latin typeface="+mn-lt"/>
                <a:ea typeface="+mn-ea"/>
                <a:cs typeface="+mn-cs"/>
              </a:rPr>
              <a:t>international_gdp</a:t>
            </a:r>
            <a:r>
              <a:rPr lang="en-US" sz="1200" b="0" kern="1200" dirty="0">
                <a:solidFill>
                  <a:schemeClr val="tx1"/>
                </a:solidFill>
                <a:effectLst/>
                <a:latin typeface="+mn-lt"/>
                <a:ea typeface="+mn-ea"/>
                <a:cs typeface="+mn-cs"/>
              </a:rPr>
              <a:t> where name = 'Brazil’); </a:t>
            </a:r>
          </a:p>
          <a:p>
            <a:endParaRPr lang="en-US" sz="1200" b="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correlated subquery in a where clause. The query lists jobs where the annual pay of the job is less than the per-capita GDP in that country. </a:t>
            </a:r>
          </a:p>
          <a:p>
            <a:r>
              <a:rPr lang="en-US" sz="1200" b="0" i="0" kern="1200" dirty="0">
                <a:solidFill>
                  <a:schemeClr val="tx1"/>
                </a:solidFill>
                <a:effectLst/>
                <a:latin typeface="+mn-lt"/>
                <a:ea typeface="+mn-ea"/>
                <a:cs typeface="+mn-cs"/>
              </a:rPr>
              <a:t>This subquery is correlated because it is called once for each row in the outer query and is passed a value, </a:t>
            </a:r>
            <a:r>
              <a:rPr lang="en-US" sz="1200" b="0" i="0" kern="1200" dirty="0" err="1">
                <a:solidFill>
                  <a:schemeClr val="tx1"/>
                </a:solidFill>
                <a:effectLst/>
                <a:latin typeface="+mn-lt"/>
                <a:ea typeface="+mn-ea"/>
                <a:cs typeface="+mn-cs"/>
              </a:rPr>
              <a:t>p.country</a:t>
            </a:r>
            <a:r>
              <a:rPr lang="en-US" sz="1200" b="0" i="0" kern="1200" dirty="0">
                <a:solidFill>
                  <a:schemeClr val="tx1"/>
                </a:solidFill>
                <a:effectLst/>
                <a:latin typeface="+mn-lt"/>
                <a:ea typeface="+mn-ea"/>
                <a:cs typeface="+mn-cs"/>
              </a:rPr>
              <a:t> (country name), from the row.</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Correlated sub query - select </a:t>
            </a:r>
            <a:r>
              <a:rPr lang="en-US" sz="1200" b="0" kern="1200" dirty="0" err="1">
                <a:solidFill>
                  <a:schemeClr val="tx1"/>
                </a:solidFill>
                <a:effectLst/>
                <a:latin typeface="+mn-lt"/>
                <a:ea typeface="+mn-ea"/>
                <a:cs typeface="+mn-cs"/>
              </a:rPr>
              <a:t>p.name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p.annual_wage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p.country</a:t>
            </a:r>
            <a:r>
              <a:rPr lang="en-US" sz="1200" b="0" kern="1200" dirty="0">
                <a:solidFill>
                  <a:schemeClr val="tx1"/>
                </a:solidFill>
                <a:effectLst/>
                <a:latin typeface="+mn-lt"/>
                <a:ea typeface="+mn-ea"/>
                <a:cs typeface="+mn-cs"/>
              </a:rPr>
              <a:t> from pay as p where </a:t>
            </a:r>
            <a:r>
              <a:rPr lang="en-US" sz="1200" b="0" kern="1200" dirty="0" err="1">
                <a:solidFill>
                  <a:schemeClr val="tx1"/>
                </a:solidFill>
                <a:effectLst/>
                <a:latin typeface="+mn-lt"/>
                <a:ea typeface="+mn-ea"/>
                <a:cs typeface="+mn-cs"/>
              </a:rPr>
              <a:t>p.annual_wage</a:t>
            </a:r>
            <a:r>
              <a:rPr lang="en-US" sz="1200" b="0" kern="1200" dirty="0">
                <a:solidFill>
                  <a:schemeClr val="tx1"/>
                </a:solidFill>
                <a:effectLst/>
                <a:latin typeface="+mn-lt"/>
                <a:ea typeface="+mn-ea"/>
                <a:cs typeface="+mn-cs"/>
              </a:rPr>
              <a:t> &lt; (select max(</a:t>
            </a:r>
            <a:r>
              <a:rPr lang="en-US" sz="1200" b="0" kern="1200" dirty="0" err="1">
                <a:solidFill>
                  <a:schemeClr val="tx1"/>
                </a:solidFill>
                <a:effectLst/>
                <a:latin typeface="+mn-lt"/>
                <a:ea typeface="+mn-ea"/>
                <a:cs typeface="+mn-cs"/>
              </a:rPr>
              <a:t>per_capita_gdp</a:t>
            </a:r>
            <a:r>
              <a:rPr lang="en-US" sz="1200" b="0" kern="1200" dirty="0">
                <a:solidFill>
                  <a:schemeClr val="tx1"/>
                </a:solidFill>
                <a:effectLst/>
                <a:latin typeface="+mn-lt"/>
                <a:ea typeface="+mn-ea"/>
                <a:cs typeface="+mn-cs"/>
              </a:rPr>
              <a:t>) from </a:t>
            </a:r>
            <a:r>
              <a:rPr lang="en-US" sz="1200" b="0" kern="1200" dirty="0" err="1">
                <a:solidFill>
                  <a:schemeClr val="tx1"/>
                </a:solidFill>
                <a:effectLst/>
                <a:latin typeface="+mn-lt"/>
                <a:ea typeface="+mn-ea"/>
                <a:cs typeface="+mn-cs"/>
              </a:rPr>
              <a:t>international_gdp</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a:t>
            </a:r>
            <a:r>
              <a:rPr lang="en-US" sz="1200" b="0" kern="1200" dirty="0">
                <a:solidFill>
                  <a:schemeClr val="tx1"/>
                </a:solidFill>
                <a:effectLst/>
                <a:latin typeface="+mn-lt"/>
                <a:ea typeface="+mn-ea"/>
                <a:cs typeface="+mn-cs"/>
              </a:rPr>
              <a:t> where </a:t>
            </a:r>
            <a:r>
              <a:rPr lang="en-US" sz="1200" b="0" kern="1200" dirty="0" err="1">
                <a:solidFill>
                  <a:schemeClr val="tx1"/>
                </a:solidFill>
                <a:effectLst/>
                <a:latin typeface="+mn-lt"/>
                <a:ea typeface="+mn-ea"/>
                <a:cs typeface="+mn-cs"/>
              </a:rPr>
              <a:t>p.country</a:t>
            </a:r>
            <a:r>
              <a:rPr lang="en-US" sz="1200" b="0" kern="1200" dirty="0">
                <a:solidFill>
                  <a:schemeClr val="tx1"/>
                </a:solidFill>
                <a:effectLst/>
                <a:latin typeface="+mn-lt"/>
                <a:ea typeface="+mn-ea"/>
                <a:cs typeface="+mn-cs"/>
              </a:rPr>
              <a:t> = </a:t>
            </a:r>
            <a:r>
              <a:rPr lang="en-US" sz="1200" b="0" kern="1200" dirty="0" err="1">
                <a:solidFill>
                  <a:schemeClr val="tx1"/>
                </a:solidFill>
                <a:effectLst/>
                <a:latin typeface="+mn-lt"/>
                <a:ea typeface="+mn-ea"/>
                <a:cs typeface="+mn-cs"/>
              </a:rPr>
              <a:t>i.name</a:t>
            </a:r>
            <a:r>
              <a:rPr lang="en-US" sz="1200" b="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21</a:t>
            </a:fld>
            <a:endParaRPr lang="en-US"/>
          </a:p>
        </p:txBody>
      </p:sp>
    </p:spTree>
    <p:extLst>
      <p:ext uri="{BB962C8B-B14F-4D97-AF65-F5344CB8AC3E}">
        <p14:creationId xmlns:p14="http://schemas.microsoft.com/office/powerpoint/2010/main" val="3947653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can you put subqueries  ( use slide I created for SQL class) </a:t>
            </a:r>
          </a:p>
          <a:p>
            <a:r>
              <a:rPr lang="en-US" sz="1200" b="0" i="0" u="none" strike="noStrike" kern="1200" dirty="0">
                <a:solidFill>
                  <a:schemeClr val="tx1"/>
                </a:solidFill>
                <a:effectLst/>
                <a:latin typeface="+mn-lt"/>
                <a:ea typeface="+mn-ea"/>
                <a:cs typeface="+mn-cs"/>
                <a:hlinkClick r:id="rId3"/>
              </a:rPr>
              <a:t>Subquery operators</a:t>
            </a:r>
            <a:r>
              <a:rPr lang="en-US" sz="1200" b="0" i="0" kern="1200" dirty="0">
                <a:solidFill>
                  <a:schemeClr val="tx1"/>
                </a:solidFill>
                <a:effectLst/>
                <a:latin typeface="+mn-lt"/>
                <a:ea typeface="+mn-ea"/>
                <a:cs typeface="+mn-cs"/>
              </a:rPr>
              <a:t> operate on nested query expressions. They can be used to compute values that are:</a:t>
            </a:r>
          </a:p>
          <a:p>
            <a:r>
              <a:rPr lang="en-US" sz="1200" b="0" i="0" kern="1200" dirty="0">
                <a:solidFill>
                  <a:schemeClr val="tx1"/>
                </a:solidFill>
                <a:effectLst/>
                <a:latin typeface="+mn-lt"/>
                <a:ea typeface="+mn-ea"/>
                <a:cs typeface="+mn-cs"/>
              </a:rPr>
              <a:t>Returned in a </a:t>
            </a:r>
            <a:r>
              <a:rPr lang="en-US" sz="1200" b="0" i="0" u="none" strike="noStrike" kern="1200" dirty="0">
                <a:solidFill>
                  <a:schemeClr val="tx1"/>
                </a:solidFill>
                <a:effectLst/>
                <a:latin typeface="+mn-lt"/>
                <a:ea typeface="+mn-ea"/>
                <a:cs typeface="+mn-cs"/>
                <a:hlinkClick r:id="rId4"/>
              </a:rPr>
              <a:t>SELECT</a:t>
            </a:r>
            <a:r>
              <a:rPr lang="en-US" sz="1200" b="0" i="0" kern="1200" dirty="0">
                <a:solidFill>
                  <a:schemeClr val="tx1"/>
                </a:solidFill>
                <a:effectLst/>
                <a:latin typeface="+mn-lt"/>
                <a:ea typeface="+mn-ea"/>
                <a:cs typeface="+mn-cs"/>
              </a:rPr>
              <a:t> list.</a:t>
            </a:r>
          </a:p>
          <a:p>
            <a:r>
              <a:rPr lang="en-US" sz="1200" b="0" i="0" kern="1200" dirty="0">
                <a:solidFill>
                  <a:schemeClr val="tx1"/>
                </a:solidFill>
                <a:effectLst/>
                <a:latin typeface="+mn-lt"/>
                <a:ea typeface="+mn-ea"/>
                <a:cs typeface="+mn-cs"/>
              </a:rPr>
              <a:t>Grouped in a </a:t>
            </a:r>
            <a:r>
              <a:rPr lang="en-US" sz="1200" b="0" i="0" u="none" strike="noStrike" kern="1200" dirty="0">
                <a:solidFill>
                  <a:schemeClr val="tx1"/>
                </a:solidFill>
                <a:effectLst/>
                <a:latin typeface="+mn-lt"/>
                <a:ea typeface="+mn-ea"/>
                <a:cs typeface="+mn-cs"/>
                <a:hlinkClick r:id="rId5"/>
              </a:rPr>
              <a:t>GROUP BY</a:t>
            </a:r>
            <a:r>
              <a:rPr lang="en-US" sz="1200" b="0" i="0" kern="1200" dirty="0">
                <a:solidFill>
                  <a:schemeClr val="tx1"/>
                </a:solidFill>
                <a:effectLst/>
                <a:latin typeface="+mn-lt"/>
                <a:ea typeface="+mn-ea"/>
                <a:cs typeface="+mn-cs"/>
              </a:rPr>
              <a:t> clause.</a:t>
            </a:r>
          </a:p>
          <a:p>
            <a:r>
              <a:rPr lang="en-US" sz="1200" b="0" i="0" kern="1200" dirty="0">
                <a:solidFill>
                  <a:schemeClr val="tx1"/>
                </a:solidFill>
                <a:effectLst/>
                <a:latin typeface="+mn-lt"/>
                <a:ea typeface="+mn-ea"/>
                <a:cs typeface="+mn-cs"/>
              </a:rPr>
              <a:t>Compared with other expressions in the </a:t>
            </a:r>
            <a:r>
              <a:rPr lang="en-US" sz="1200" b="0" i="0" u="none" strike="noStrike" kern="1200" dirty="0">
                <a:solidFill>
                  <a:schemeClr val="tx1"/>
                </a:solidFill>
                <a:effectLst/>
                <a:latin typeface="+mn-lt"/>
                <a:ea typeface="+mn-ea"/>
                <a:cs typeface="+mn-cs"/>
                <a:hlinkClick r:id="rId6"/>
              </a:rPr>
              <a:t>WHERE</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hlinkClick r:id="rId7"/>
              </a:rPr>
              <a:t>HAVING</a:t>
            </a:r>
            <a:r>
              <a:rPr lang="en-US" sz="1200" b="0" i="0" kern="1200" dirty="0">
                <a:solidFill>
                  <a:schemeClr val="tx1"/>
                </a:solidFill>
                <a:effectLst/>
                <a:latin typeface="+mn-lt"/>
                <a:ea typeface="+mn-ea"/>
                <a:cs typeface="+mn-cs"/>
              </a:rPr>
              <a:t> clause</a:t>
            </a:r>
          </a:p>
          <a:p>
            <a:endParaRPr lang="en-US" dirty="0"/>
          </a:p>
          <a:p>
            <a:r>
              <a:rPr lang="en-US" sz="1200" b="0" i="0" kern="1200" dirty="0">
                <a:solidFill>
                  <a:schemeClr val="tx1"/>
                </a:solidFill>
                <a:effectLst/>
                <a:latin typeface="+mn-lt"/>
                <a:ea typeface="+mn-ea"/>
                <a:cs typeface="+mn-cs"/>
              </a:rPr>
              <a:t>Limitations</a:t>
            </a:r>
          </a:p>
          <a:p>
            <a:r>
              <a:rPr lang="en-US" sz="1200" b="0" i="0" kern="1200" dirty="0">
                <a:solidFill>
                  <a:schemeClr val="tx1"/>
                </a:solidFill>
                <a:effectLst/>
                <a:latin typeface="+mn-lt"/>
                <a:ea typeface="+mn-ea"/>
                <a:cs typeface="+mn-cs"/>
              </a:rPr>
              <a:t>Although subqueries can contain a wide range of SELECT statements, they have the following limitations:</a:t>
            </a:r>
          </a:p>
          <a:p>
            <a:r>
              <a:rPr lang="en-US" sz="1200" b="0" i="0" kern="1200" dirty="0">
                <a:solidFill>
                  <a:schemeClr val="tx1"/>
                </a:solidFill>
                <a:effectLst/>
                <a:latin typeface="+mn-lt"/>
                <a:ea typeface="+mn-ea"/>
                <a:cs typeface="+mn-cs"/>
              </a:rPr>
              <a:t>Some clauses are not allowed inside of ANY/ALL/NOT EXISTS subqueries.</a:t>
            </a:r>
          </a:p>
          <a:p>
            <a:r>
              <a:rPr lang="en-US" sz="1200" b="0" i="0" kern="1200" dirty="0">
                <a:solidFill>
                  <a:schemeClr val="tx1"/>
                </a:solidFill>
                <a:effectLst/>
                <a:latin typeface="+mn-lt"/>
                <a:ea typeface="+mn-ea"/>
                <a:cs typeface="+mn-cs"/>
              </a:rPr>
              <a:t>The only type of subquery that allows a </a:t>
            </a:r>
            <a:r>
              <a:rPr lang="en-US" sz="1200" b="0" i="0" u="none" strike="noStrike" kern="1200" dirty="0">
                <a:solidFill>
                  <a:schemeClr val="tx1"/>
                </a:solidFill>
                <a:effectLst/>
                <a:latin typeface="+mn-lt"/>
                <a:ea typeface="+mn-ea"/>
                <a:cs typeface="+mn-cs"/>
                <a:hlinkClick r:id="rId8"/>
              </a:rPr>
              <a:t>LIMIT / FETCH</a:t>
            </a:r>
            <a:r>
              <a:rPr lang="en-US" sz="1200" b="0" i="0" kern="1200" dirty="0">
                <a:solidFill>
                  <a:schemeClr val="tx1"/>
                </a:solidFill>
                <a:effectLst/>
                <a:latin typeface="+mn-lt"/>
                <a:ea typeface="+mn-ea"/>
                <a:cs typeface="+mn-cs"/>
              </a:rPr>
              <a:t> clause is an uncorrelated scalar subquery. Also, because an uncorrelated scalar subquery returns only 1 row, the LIMIT clause has little or no practical value inside a subquery.</a:t>
            </a:r>
          </a:p>
          <a:p>
            <a:endParaRPr lang="en-US" dirty="0"/>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22</a:t>
            </a:fld>
            <a:endParaRPr lang="en-US"/>
          </a:p>
        </p:txBody>
      </p:sp>
    </p:spTree>
    <p:extLst>
      <p:ext uri="{BB962C8B-B14F-4D97-AF65-F5344CB8AC3E}">
        <p14:creationId xmlns:p14="http://schemas.microsoft.com/office/powerpoint/2010/main" val="14143517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CA472-7F2E-4E76-B936-E2F0FA71052E}" type="slidenum">
              <a:rPr lang="en-US" smtClean="0"/>
              <a:t>23</a:t>
            </a:fld>
            <a:endParaRPr lang="en-US"/>
          </a:p>
        </p:txBody>
      </p:sp>
    </p:spTree>
    <p:extLst>
      <p:ext uri="{BB962C8B-B14F-4D97-AF65-F5344CB8AC3E}">
        <p14:creationId xmlns:p14="http://schemas.microsoft.com/office/powerpoint/2010/main" val="22853592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Example of an array "vehicle" : [</a:t>
            </a:r>
            <a:r>
              <a:rPr lang="en-US" dirty="0"/>
              <a:t> </a:t>
            </a:r>
            <a:r>
              <a:rPr lang="en-US" sz="1200" b="0" kern="1200" dirty="0">
                <a:solidFill>
                  <a:schemeClr val="tx1"/>
                </a:solidFill>
                <a:effectLst/>
                <a:latin typeface="+mn-lt"/>
                <a:ea typeface="+mn-ea"/>
                <a:cs typeface="+mn-cs"/>
              </a:rPr>
              <a:t>{"make": "Toyota", "model": "Camry", "year": "2017", "price": "23500", "extras":["</a:t>
            </a:r>
            <a:r>
              <a:rPr lang="en-US" sz="1200" b="0" kern="1200" dirty="0" err="1">
                <a:solidFill>
                  <a:schemeClr val="tx1"/>
                </a:solidFill>
                <a:effectLst/>
                <a:latin typeface="+mn-lt"/>
                <a:ea typeface="+mn-ea"/>
                <a:cs typeface="+mn-cs"/>
              </a:rPr>
              <a:t>ext</a:t>
            </a:r>
            <a:r>
              <a:rPr lang="en-US" sz="1200" b="0" kern="1200" dirty="0">
                <a:solidFill>
                  <a:schemeClr val="tx1"/>
                </a:solidFill>
                <a:effectLst/>
                <a:latin typeface="+mn-lt"/>
                <a:ea typeface="+mn-ea"/>
                <a:cs typeface="+mn-cs"/>
              </a:rPr>
              <a:t> warranty", "rust proofing", "fabric protection"]}</a:t>
            </a:r>
          </a:p>
          <a:p>
            <a:endParaRPr lang="en-US" sz="1200" b="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Snowflake sequences currently utilize the following semantics:</a:t>
            </a:r>
          </a:p>
          <a:p>
            <a:r>
              <a:rPr lang="en-US" sz="1200" b="0" i="0" kern="1200" dirty="0">
                <a:solidFill>
                  <a:schemeClr val="tx1"/>
                </a:solidFill>
                <a:effectLst/>
                <a:latin typeface="+mn-lt"/>
                <a:ea typeface="+mn-ea"/>
                <a:cs typeface="+mn-cs"/>
              </a:rPr>
              <a:t>All values generated by a sequence are globally unique as long as the sign of the sequence interval does not change. Concurrent queries never observe the same value, and values within a single query are always distinct.</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25</a:t>
            </a:fld>
            <a:endParaRPr lang="en-US"/>
          </a:p>
        </p:txBody>
      </p:sp>
    </p:spTree>
    <p:extLst>
      <p:ext uri="{BB962C8B-B14F-4D97-AF65-F5344CB8AC3E}">
        <p14:creationId xmlns:p14="http://schemas.microsoft.com/office/powerpoint/2010/main" val="2771305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30</a:t>
            </a:fld>
            <a:endParaRPr lang="en-US"/>
          </a:p>
        </p:txBody>
      </p:sp>
    </p:spTree>
    <p:extLst>
      <p:ext uri="{BB962C8B-B14F-4D97-AF65-F5344CB8AC3E}">
        <p14:creationId xmlns:p14="http://schemas.microsoft.com/office/powerpoint/2010/main" val="37144262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Temp tables </a:t>
            </a:r>
          </a:p>
          <a:p>
            <a:r>
              <a:rPr lang="en-US" sz="1200" b="0" i="0" kern="1200" dirty="0">
                <a:solidFill>
                  <a:schemeClr val="tx1"/>
                </a:solidFill>
                <a:effectLst/>
                <a:latin typeface="+mn-lt"/>
                <a:ea typeface="+mn-ea"/>
                <a:cs typeface="+mn-cs"/>
              </a:rPr>
              <a:t>transitory data (e.g. ETL data, session-specific data)</a:t>
            </a:r>
          </a:p>
          <a:p>
            <a:r>
              <a:rPr lang="en-US" sz="1200" b="0" i="0" kern="1200" dirty="0">
                <a:solidFill>
                  <a:schemeClr val="tx1"/>
                </a:solidFill>
                <a:effectLst/>
                <a:latin typeface="+mn-lt"/>
                <a:ea typeface="+mn-ea"/>
                <a:cs typeface="+mn-cs"/>
              </a:rPr>
              <a:t>they are not visible to other users or sessions and do not support some standard features such as </a:t>
            </a:r>
            <a:r>
              <a:rPr lang="en-US" sz="1200" b="0" i="0" u="none" strike="noStrike" kern="1200" dirty="0">
                <a:solidFill>
                  <a:schemeClr val="tx1"/>
                </a:solidFill>
                <a:effectLst/>
                <a:latin typeface="+mn-lt"/>
                <a:ea typeface="+mn-ea"/>
                <a:cs typeface="+mn-cs"/>
                <a:hlinkClick r:id="rId3"/>
              </a:rPr>
              <a:t>cloning</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is not recoverable, either by the user who created the table or Snowflake.</a:t>
            </a:r>
          </a:p>
          <a:p>
            <a:r>
              <a:rPr lang="en-US" sz="1200" b="0" i="0" kern="1200" dirty="0">
                <a:solidFill>
                  <a:schemeClr val="tx1"/>
                </a:solidFill>
                <a:effectLst/>
                <a:latin typeface="+mn-lt"/>
                <a:ea typeface="+mn-ea"/>
                <a:cs typeface="+mn-cs"/>
              </a:rPr>
              <a:t>the data stored in the table contributes to the overall storage charges that Snowflake bills your account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Transient Tables</a:t>
            </a:r>
          </a:p>
          <a:p>
            <a:r>
              <a:rPr lang="en-US" sz="1200" b="0" i="0" kern="1200" dirty="0">
                <a:solidFill>
                  <a:schemeClr val="tx1"/>
                </a:solidFill>
                <a:effectLst/>
                <a:latin typeface="+mn-lt"/>
                <a:ea typeface="+mn-ea"/>
                <a:cs typeface="+mn-cs"/>
              </a:rPr>
              <a:t>transient tables are specifically designed for transitory data that needs to be maintained beyond each session (in contrast to temporary tables), but does not need the same level of data protection and recovery provided by permanent tables.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Transient Databases and Schemas</a:t>
            </a:r>
          </a:p>
          <a:p>
            <a:r>
              <a:rPr lang="en-US" sz="1200" b="0" i="0" kern="1200" dirty="0">
                <a:solidFill>
                  <a:schemeClr val="tx1"/>
                </a:solidFill>
                <a:effectLst/>
                <a:latin typeface="+mn-lt"/>
                <a:ea typeface="+mn-ea"/>
                <a:cs typeface="+mn-cs"/>
              </a:rPr>
              <a:t>Snowflake also supports creating transient databases and schemas. All tables created in a transient schema, as well as all schemas created in a transient database, are transient by definition.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Time Travel Notes</a:t>
            </a:r>
          </a:p>
          <a:p>
            <a:r>
              <a:rPr lang="en-US" sz="1200" b="0" i="0" kern="1200" dirty="0">
                <a:solidFill>
                  <a:schemeClr val="tx1"/>
                </a:solidFill>
                <a:effectLst/>
                <a:latin typeface="+mn-lt"/>
                <a:ea typeface="+mn-ea"/>
                <a:cs typeface="+mn-cs"/>
              </a:rPr>
              <a:t>The Time Travel retention period for a table can be specified when the table is created or any time afterwards. Within the retention period, all Time Travel operations can be performed on data in the table (e.g. queries) and the table itself (e.g. cloning and restoration).</a:t>
            </a:r>
          </a:p>
          <a:p>
            <a:r>
              <a:rPr lang="en-US" sz="1200" b="0" i="0" kern="1200" dirty="0">
                <a:solidFill>
                  <a:schemeClr val="tx1"/>
                </a:solidFill>
                <a:effectLst/>
                <a:latin typeface="+mn-lt"/>
                <a:ea typeface="+mn-ea"/>
                <a:cs typeface="+mn-cs"/>
              </a:rPr>
              <a:t>Temporary tables can have a Time Travel retention period of 1 day; however, a temporary table is purged once the session (in which the table was created) ends so the actual retention period is for 24 hours </a:t>
            </a:r>
            <a:r>
              <a:rPr lang="en-US" sz="1200" b="1" i="1" kern="1200" dirty="0">
                <a:solidFill>
                  <a:schemeClr val="tx1"/>
                </a:solidFill>
                <a:effectLst/>
                <a:latin typeface="+mn-lt"/>
                <a:ea typeface="+mn-ea"/>
                <a:cs typeface="+mn-cs"/>
              </a:rPr>
              <a:t>or</a:t>
            </a:r>
            <a:r>
              <a:rPr lang="en-US" sz="1200" b="0" i="0" kern="1200" dirty="0">
                <a:solidFill>
                  <a:schemeClr val="tx1"/>
                </a:solidFill>
                <a:effectLst/>
                <a:latin typeface="+mn-lt"/>
                <a:ea typeface="+mn-ea"/>
                <a:cs typeface="+mn-cs"/>
              </a:rPr>
              <a:t> the remainder of the session, whichever is shorter.</a:t>
            </a:r>
          </a:p>
          <a:p>
            <a:r>
              <a:rPr lang="en-US" sz="1200" b="0" i="0" kern="1200" dirty="0">
                <a:solidFill>
                  <a:schemeClr val="tx1"/>
                </a:solidFill>
                <a:effectLst/>
                <a:latin typeface="+mn-lt"/>
                <a:ea typeface="+mn-ea"/>
                <a:cs typeface="+mn-cs"/>
              </a:rPr>
              <a:t>Fail-safe Notes</a:t>
            </a:r>
          </a:p>
          <a:p>
            <a:r>
              <a:rPr lang="en-US" sz="1200" b="0" i="0" kern="1200" dirty="0">
                <a:solidFill>
                  <a:schemeClr val="tx1"/>
                </a:solidFill>
                <a:effectLst/>
                <a:latin typeface="+mn-lt"/>
                <a:ea typeface="+mn-ea"/>
                <a:cs typeface="+mn-cs"/>
              </a:rPr>
              <a:t>The Fail-safe period is not configurable for any table type.</a:t>
            </a:r>
          </a:p>
          <a:p>
            <a:r>
              <a:rPr lang="en-US" sz="1200" b="0" i="0" kern="1200" dirty="0">
                <a:solidFill>
                  <a:schemeClr val="tx1"/>
                </a:solidFill>
                <a:effectLst/>
                <a:latin typeface="+mn-lt"/>
                <a:ea typeface="+mn-ea"/>
                <a:cs typeface="+mn-cs"/>
              </a:rPr>
              <a:t>Transient and temporary tables have </a:t>
            </a:r>
            <a:r>
              <a:rPr lang="en-US" sz="1200" b="1" i="1" kern="1200" dirty="0">
                <a:solidFill>
                  <a:schemeClr val="tx1"/>
                </a:solidFill>
                <a:effectLst/>
                <a:latin typeface="+mn-lt"/>
                <a:ea typeface="+mn-ea"/>
                <a:cs typeface="+mn-cs"/>
              </a:rPr>
              <a:t>no</a:t>
            </a:r>
            <a:r>
              <a:rPr lang="en-US" sz="1200" b="0" i="0" kern="1200" dirty="0">
                <a:solidFill>
                  <a:schemeClr val="tx1"/>
                </a:solidFill>
                <a:effectLst/>
                <a:latin typeface="+mn-lt"/>
                <a:ea typeface="+mn-ea"/>
                <a:cs typeface="+mn-cs"/>
              </a:rPr>
              <a:t> Fail-safe period. As a result, no additional data storage charges are incurred beyond the Time Travel retention period.</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32</a:t>
            </a:fld>
            <a:endParaRPr lang="en-US"/>
          </a:p>
        </p:txBody>
      </p:sp>
    </p:spTree>
    <p:extLst>
      <p:ext uri="{BB962C8B-B14F-4D97-AF65-F5344CB8AC3E}">
        <p14:creationId xmlns:p14="http://schemas.microsoft.com/office/powerpoint/2010/main" val="1855693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Typically, query results are reused if </a:t>
            </a:r>
            <a:r>
              <a:rPr lang="en-US" sz="1200" b="1" i="1" kern="1200" dirty="0">
                <a:solidFill>
                  <a:schemeClr val="tx1"/>
                </a:solidFill>
                <a:effectLst/>
                <a:latin typeface="+mn-lt"/>
                <a:ea typeface="+mn-ea"/>
                <a:cs typeface="+mn-cs"/>
              </a:rPr>
              <a:t>all</a:t>
            </a:r>
            <a:r>
              <a:rPr lang="en-US" sz="1200" b="0" i="0" kern="1200" dirty="0">
                <a:solidFill>
                  <a:schemeClr val="tx1"/>
                </a:solidFill>
                <a:effectLst/>
                <a:latin typeface="+mn-lt"/>
                <a:ea typeface="+mn-ea"/>
                <a:cs typeface="+mn-cs"/>
              </a:rPr>
              <a:t> of the following conditions are met:</a:t>
            </a:r>
          </a:p>
          <a:p>
            <a:r>
              <a:rPr lang="en-US" sz="1200" b="0" i="0" kern="1200" dirty="0">
                <a:solidFill>
                  <a:schemeClr val="tx1"/>
                </a:solidFill>
                <a:effectLst/>
                <a:latin typeface="+mn-lt"/>
                <a:ea typeface="+mn-ea"/>
                <a:cs typeface="+mn-cs"/>
              </a:rPr>
              <a:t>The new query syntactically matches the previously-executed query.</a:t>
            </a:r>
          </a:p>
          <a:p>
            <a:r>
              <a:rPr lang="en-US" sz="1200" b="0" i="0" kern="1200" dirty="0">
                <a:solidFill>
                  <a:schemeClr val="tx1"/>
                </a:solidFill>
                <a:effectLst/>
                <a:latin typeface="+mn-lt"/>
                <a:ea typeface="+mn-ea"/>
                <a:cs typeface="+mn-cs"/>
              </a:rPr>
              <a:t>The table data contributing to the query result has not changed.</a:t>
            </a:r>
          </a:p>
          <a:p>
            <a:r>
              <a:rPr lang="en-US" sz="1200" b="0" i="0" kern="1200" dirty="0">
                <a:solidFill>
                  <a:schemeClr val="tx1"/>
                </a:solidFill>
                <a:effectLst/>
                <a:latin typeface="+mn-lt"/>
                <a:ea typeface="+mn-ea"/>
                <a:cs typeface="+mn-cs"/>
              </a:rPr>
              <a:t>The persisted result for the previous query is still available.</a:t>
            </a:r>
          </a:p>
          <a:p>
            <a:r>
              <a:rPr lang="en-US" sz="1200" b="0" i="0" kern="1200" dirty="0">
                <a:solidFill>
                  <a:schemeClr val="tx1"/>
                </a:solidFill>
                <a:effectLst/>
                <a:latin typeface="+mn-lt"/>
                <a:ea typeface="+mn-ea"/>
                <a:cs typeface="+mn-cs"/>
              </a:rPr>
              <a:t>The role accessing the cached results has the required privileges If the query was a SELECT query, the role executing the query must have the necessary access privileges for all the tables used in the cached </a:t>
            </a:r>
            <a:r>
              <a:rPr lang="en-US" sz="1200" b="0" i="0" kern="1200" dirty="0" err="1">
                <a:solidFill>
                  <a:schemeClr val="tx1"/>
                </a:solidFill>
                <a:effectLst/>
                <a:latin typeface="+mn-lt"/>
                <a:ea typeface="+mn-ea"/>
                <a:cs typeface="+mn-cs"/>
              </a:rPr>
              <a:t>query.If</a:t>
            </a:r>
            <a:r>
              <a:rPr lang="en-US" sz="1200" b="0" i="0" kern="1200" dirty="0">
                <a:solidFill>
                  <a:schemeClr val="tx1"/>
                </a:solidFill>
                <a:effectLst/>
                <a:latin typeface="+mn-lt"/>
                <a:ea typeface="+mn-ea"/>
                <a:cs typeface="+mn-cs"/>
              </a:rPr>
              <a:t> the query was a SHOW query, the role executing the query must match the role that generated the cached results.</a:t>
            </a:r>
          </a:p>
          <a:p>
            <a:r>
              <a:rPr lang="en-US" sz="1200" b="0" i="0" kern="1200" dirty="0">
                <a:solidFill>
                  <a:schemeClr val="tx1"/>
                </a:solidFill>
                <a:effectLst/>
                <a:latin typeface="+mn-lt"/>
                <a:ea typeface="+mn-ea"/>
                <a:cs typeface="+mn-cs"/>
              </a:rPr>
              <a:t>Any configuration options that affect how the result was produced have not changed.</a:t>
            </a:r>
          </a:p>
          <a:p>
            <a:r>
              <a:rPr lang="en-US" sz="1200" b="0" i="0" kern="1200" dirty="0">
                <a:solidFill>
                  <a:schemeClr val="tx1"/>
                </a:solidFill>
                <a:effectLst/>
                <a:latin typeface="+mn-lt"/>
                <a:ea typeface="+mn-ea"/>
                <a:cs typeface="+mn-cs"/>
              </a:rPr>
              <a:t>The query does not include functions that must be evaluated at execution time, e.g. </a:t>
            </a:r>
            <a:r>
              <a:rPr lang="en-US" sz="1200" b="0" i="0" u="none" strike="noStrike" kern="1200" dirty="0">
                <a:solidFill>
                  <a:schemeClr val="tx1"/>
                </a:solidFill>
                <a:effectLst/>
                <a:latin typeface="+mn-lt"/>
                <a:ea typeface="+mn-ea"/>
                <a:cs typeface="+mn-cs"/>
                <a:hlinkClick r:id="rId3"/>
              </a:rPr>
              <a:t>CURRENT_TIMESTAMP</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4"/>
              </a:rPr>
              <a:t>UUID_STRING</a:t>
            </a:r>
            <a:r>
              <a:rPr lang="en-US" sz="1200" b="0" i="0" kern="1200" dirty="0">
                <a:solidFill>
                  <a:schemeClr val="tx1"/>
                </a:solidFill>
                <a:effectLst/>
                <a:latin typeface="+mn-lt"/>
                <a:ea typeface="+mn-ea"/>
                <a:cs typeface="+mn-cs"/>
              </a:rPr>
              <a:t>. (Note that the the CURRENT_DATE() function is an exception to this rule; even though CURRENT_DATE() is evaluated at execution time, queries that use CURRENT_DATE() can still use the query reuse feature.)</a:t>
            </a:r>
          </a:p>
          <a:p>
            <a:r>
              <a:rPr lang="en-US" sz="1200" b="0" i="0" kern="1200" dirty="0">
                <a:solidFill>
                  <a:schemeClr val="tx1"/>
                </a:solidFill>
                <a:effectLst/>
                <a:latin typeface="+mn-lt"/>
                <a:ea typeface="+mn-ea"/>
                <a:cs typeface="+mn-cs"/>
              </a:rPr>
              <a:t>The table’s micro-partitions have not changed (e.g. been </a:t>
            </a:r>
            <a:r>
              <a:rPr lang="en-US" sz="1200" b="0" i="0" kern="1200" dirty="0" err="1">
                <a:solidFill>
                  <a:schemeClr val="tx1"/>
                </a:solidFill>
                <a:effectLst/>
                <a:latin typeface="+mn-lt"/>
                <a:ea typeface="+mn-ea"/>
                <a:cs typeface="+mn-cs"/>
              </a:rPr>
              <a:t>reclustered</a:t>
            </a:r>
            <a:r>
              <a:rPr lang="en-US" sz="1200" b="0" i="0" kern="1200" dirty="0">
                <a:solidFill>
                  <a:schemeClr val="tx1"/>
                </a:solidFill>
                <a:effectLst/>
                <a:latin typeface="+mn-lt"/>
                <a:ea typeface="+mn-ea"/>
                <a:cs typeface="+mn-cs"/>
              </a:rPr>
              <a:t> or consolidated) due to changes to other data in the table.</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7</a:t>
            </a:fld>
            <a:endParaRPr lang="en-US"/>
          </a:p>
        </p:txBody>
      </p:sp>
    </p:spTree>
    <p:extLst>
      <p:ext uri="{BB962C8B-B14F-4D97-AF65-F5344CB8AC3E}">
        <p14:creationId xmlns:p14="http://schemas.microsoft.com/office/powerpoint/2010/main" val="24920963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transitory data (e.g. ETL data, session-specific data)</a:t>
            </a:r>
          </a:p>
          <a:p>
            <a:r>
              <a:rPr lang="en-US" sz="1200" b="0" i="0" kern="1200" dirty="0">
                <a:solidFill>
                  <a:schemeClr val="tx1"/>
                </a:solidFill>
                <a:effectLst/>
                <a:latin typeface="+mn-lt"/>
                <a:ea typeface="+mn-ea"/>
                <a:cs typeface="+mn-cs"/>
              </a:rPr>
              <a:t>they are not visible to other users or sessions and do not support some standard features such as </a:t>
            </a:r>
            <a:r>
              <a:rPr lang="en-US" sz="1200" b="0" i="0" u="none" strike="noStrike" kern="1200" dirty="0">
                <a:solidFill>
                  <a:schemeClr val="tx1"/>
                </a:solidFill>
                <a:effectLst/>
                <a:latin typeface="+mn-lt"/>
                <a:ea typeface="+mn-ea"/>
                <a:cs typeface="+mn-cs"/>
                <a:hlinkClick r:id="rId3"/>
              </a:rPr>
              <a:t>cloning</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is not recoverable, either by the user who created the table or Snowflake.</a:t>
            </a:r>
          </a:p>
          <a:p>
            <a:r>
              <a:rPr lang="en-US" sz="1200" b="0" i="0" kern="1200" dirty="0">
                <a:solidFill>
                  <a:schemeClr val="tx1"/>
                </a:solidFill>
                <a:effectLst/>
                <a:latin typeface="+mn-lt"/>
                <a:ea typeface="+mn-ea"/>
                <a:cs typeface="+mn-cs"/>
              </a:rPr>
              <a:t>the data stored in the table contributes to the overall storage charges that Snowflake bills your account</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33</a:t>
            </a:fld>
            <a:endParaRPr lang="en-US"/>
          </a:p>
        </p:txBody>
      </p:sp>
    </p:spTree>
    <p:extLst>
      <p:ext uri="{BB962C8B-B14F-4D97-AF65-F5344CB8AC3E}">
        <p14:creationId xmlns:p14="http://schemas.microsoft.com/office/powerpoint/2010/main" val="3974748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Non materialized view </a:t>
            </a:r>
          </a:p>
          <a:p>
            <a:r>
              <a:rPr lang="en-US" sz="1200" b="0" i="0" kern="1200" dirty="0">
                <a:solidFill>
                  <a:schemeClr val="tx1"/>
                </a:solidFill>
                <a:effectLst/>
                <a:latin typeface="+mn-lt"/>
                <a:ea typeface="+mn-ea"/>
                <a:cs typeface="+mn-cs"/>
              </a:rPr>
              <a:t>Selecting some (or all) columns in a table.</a:t>
            </a:r>
          </a:p>
          <a:p>
            <a:r>
              <a:rPr lang="en-US" sz="1200" b="0" i="0" kern="1200" dirty="0">
                <a:solidFill>
                  <a:schemeClr val="tx1"/>
                </a:solidFill>
                <a:effectLst/>
                <a:latin typeface="+mn-lt"/>
                <a:ea typeface="+mn-ea"/>
                <a:cs typeface="+mn-cs"/>
              </a:rPr>
              <a:t>Selecting a specific range of data in table columns.</a:t>
            </a:r>
          </a:p>
          <a:p>
            <a:r>
              <a:rPr lang="en-US" sz="1200" b="0" i="0" kern="1200" dirty="0">
                <a:solidFill>
                  <a:schemeClr val="tx1"/>
                </a:solidFill>
                <a:effectLst/>
                <a:latin typeface="+mn-lt"/>
                <a:ea typeface="+mn-ea"/>
                <a:cs typeface="+mn-cs"/>
              </a:rPr>
              <a:t>Joining data from two or more tables</a:t>
            </a:r>
          </a:p>
          <a:p>
            <a:endParaRPr lang="en-US" dirty="0"/>
          </a:p>
          <a:p>
            <a:r>
              <a:rPr lang="en-US" sz="1200" b="0" i="0" kern="1200" dirty="0">
                <a:solidFill>
                  <a:schemeClr val="tx1"/>
                </a:solidFill>
                <a:effectLst/>
                <a:latin typeface="+mn-lt"/>
                <a:ea typeface="+mn-ea"/>
                <a:cs typeface="+mn-cs"/>
              </a:rPr>
              <a:t>Materialized views are designed to improve query performance for workloads composed of common, repeated query patterns. However, materializing intermediate results incurs additional costs. As such, before creating any materialized views, you should consider whether the costs are offset by the savings from re-using these results frequently enough.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Query results contain a small number of rows and/or columns relative to the base table (the table on which the view is defined).</a:t>
            </a:r>
          </a:p>
          <a:p>
            <a:r>
              <a:rPr lang="en-US" sz="1200" b="0" i="0" kern="1200" dirty="0">
                <a:solidFill>
                  <a:schemeClr val="tx1"/>
                </a:solidFill>
                <a:effectLst/>
                <a:latin typeface="+mn-lt"/>
                <a:ea typeface="+mn-ea"/>
                <a:cs typeface="+mn-cs"/>
              </a:rPr>
              <a:t>Query results contain results that require significant processing, including:</a:t>
            </a:r>
          </a:p>
          <a:p>
            <a:pPr lvl="1"/>
            <a:r>
              <a:rPr lang="en-US" sz="1200" b="0" i="0" kern="1200" dirty="0">
                <a:solidFill>
                  <a:schemeClr val="tx1"/>
                </a:solidFill>
                <a:effectLst/>
                <a:latin typeface="+mn-lt"/>
                <a:ea typeface="+mn-ea"/>
                <a:cs typeface="+mn-cs"/>
              </a:rPr>
              <a:t>Analysis of semi-structured data.</a:t>
            </a:r>
          </a:p>
          <a:p>
            <a:pPr lvl="1"/>
            <a:r>
              <a:rPr lang="en-US" sz="1200" b="0" i="0" kern="1200" dirty="0">
                <a:solidFill>
                  <a:schemeClr val="tx1"/>
                </a:solidFill>
                <a:effectLst/>
                <a:latin typeface="+mn-lt"/>
                <a:ea typeface="+mn-ea"/>
                <a:cs typeface="+mn-cs"/>
              </a:rPr>
              <a:t>Aggregates that take a long time to calculate.</a:t>
            </a:r>
          </a:p>
          <a:p>
            <a:r>
              <a:rPr lang="en-US" sz="1200" b="0" i="0" kern="1200" dirty="0">
                <a:solidFill>
                  <a:schemeClr val="tx1"/>
                </a:solidFill>
                <a:effectLst/>
                <a:latin typeface="+mn-lt"/>
                <a:ea typeface="+mn-ea"/>
                <a:cs typeface="+mn-cs"/>
              </a:rPr>
              <a:t>The query is on an external table (i.e. data sets stored in files in an external stage), which might have slower performance compared to querying native database tables.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34</a:t>
            </a:fld>
            <a:endParaRPr lang="en-US"/>
          </a:p>
        </p:txBody>
      </p:sp>
    </p:spTree>
    <p:extLst>
      <p:ext uri="{BB962C8B-B14F-4D97-AF65-F5344CB8AC3E}">
        <p14:creationId xmlns:p14="http://schemas.microsoft.com/office/powerpoint/2010/main" val="26972642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Two use cases of modular code</a:t>
            </a:r>
          </a:p>
          <a:p>
            <a:r>
              <a:rPr lang="en-US" sz="1200" b="0" i="0" kern="1200" dirty="0">
                <a:solidFill>
                  <a:schemeClr val="tx1"/>
                </a:solidFill>
                <a:effectLst/>
                <a:latin typeface="+mn-lt"/>
                <a:ea typeface="+mn-ea"/>
                <a:cs typeface="+mn-cs"/>
              </a:rPr>
              <a:t>suppose that your hospital database has a table listing information about all employees. </a:t>
            </a:r>
          </a:p>
          <a:p>
            <a:r>
              <a:rPr lang="en-US" sz="1200" b="0" i="0" kern="1200" dirty="0">
                <a:solidFill>
                  <a:schemeClr val="tx1"/>
                </a:solidFill>
                <a:effectLst/>
                <a:latin typeface="+mn-lt"/>
                <a:ea typeface="+mn-ea"/>
                <a:cs typeface="+mn-cs"/>
              </a:rPr>
              <a:t>You can create views to make it convenient to extract information about only the medical staff or only the maintenance staff. You can even create hierarchies of views.</a:t>
            </a:r>
          </a:p>
          <a:p>
            <a:r>
              <a:rPr lang="en-US" sz="1200" b="0" i="0" kern="1200" dirty="0">
                <a:solidFill>
                  <a:schemeClr val="tx1"/>
                </a:solidFill>
                <a:effectLst/>
                <a:latin typeface="+mn-lt"/>
                <a:ea typeface="+mn-ea"/>
                <a:cs typeface="+mn-cs"/>
              </a:rPr>
              <a:t>rather than writing one large and difficult-to-understand query, you can decompose the query into smaller pieces, and create a view for each of those pieces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Limitations on Views</a:t>
            </a:r>
          </a:p>
          <a:p>
            <a:r>
              <a:rPr lang="en-US" sz="1200" b="0" i="0" kern="1200" dirty="0">
                <a:solidFill>
                  <a:schemeClr val="tx1"/>
                </a:solidFill>
                <a:effectLst/>
                <a:latin typeface="+mn-lt"/>
                <a:ea typeface="+mn-ea"/>
                <a:cs typeface="+mn-cs"/>
              </a:rPr>
              <a:t>The definition for a view cannot be updated (i.e. you cannot use </a:t>
            </a:r>
            <a:r>
              <a:rPr lang="en-US" sz="1200" b="0" i="0" u="none" strike="noStrike" kern="1200" dirty="0">
                <a:solidFill>
                  <a:schemeClr val="tx1"/>
                </a:solidFill>
                <a:effectLst/>
                <a:latin typeface="+mn-lt"/>
                <a:ea typeface="+mn-ea"/>
                <a:cs typeface="+mn-cs"/>
                <a:hlinkClick r:id="rId3"/>
              </a:rPr>
              <a:t>ALTER VIEW</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hlinkClick r:id="rId4"/>
              </a:rPr>
              <a:t>ALTER MATERIALIZED VIEW</a:t>
            </a:r>
            <a:r>
              <a:rPr lang="en-US" sz="1200" b="0" i="0" kern="1200" dirty="0">
                <a:solidFill>
                  <a:schemeClr val="tx1"/>
                </a:solidFill>
                <a:effectLst/>
                <a:latin typeface="+mn-lt"/>
                <a:ea typeface="+mn-ea"/>
                <a:cs typeface="+mn-cs"/>
              </a:rPr>
              <a:t> to change the definition of a view). To change a view definition, you must recreate the view with the new definition.</a:t>
            </a:r>
          </a:p>
          <a:p>
            <a:r>
              <a:rPr lang="en-US" sz="1200" b="0" i="0" kern="1200" dirty="0">
                <a:solidFill>
                  <a:schemeClr val="tx1"/>
                </a:solidFill>
                <a:effectLst/>
                <a:latin typeface="+mn-lt"/>
                <a:ea typeface="+mn-ea"/>
                <a:cs typeface="+mn-cs"/>
              </a:rPr>
              <a:t>Changes to a table are not automatically propagated to views created on that table. For example, if you drop a column in a table, the views on that table might become invalid.</a:t>
            </a:r>
          </a:p>
          <a:p>
            <a:r>
              <a:rPr lang="en-US" sz="1200" b="0" i="0" kern="1200" dirty="0">
                <a:solidFill>
                  <a:schemeClr val="tx1"/>
                </a:solidFill>
                <a:effectLst/>
                <a:latin typeface="+mn-lt"/>
                <a:ea typeface="+mn-ea"/>
                <a:cs typeface="+mn-cs"/>
              </a:rPr>
              <a:t>Views are read-only (i.e. you cannot execute DML commands directly on a view). However, you can use a view in a subquery within a DML statement that updates the underlying base table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35</a:t>
            </a:fld>
            <a:endParaRPr lang="en-US"/>
          </a:p>
        </p:txBody>
      </p:sp>
    </p:spTree>
    <p:extLst>
      <p:ext uri="{BB962C8B-B14F-4D97-AF65-F5344CB8AC3E}">
        <p14:creationId xmlns:p14="http://schemas.microsoft.com/office/powerpoint/2010/main" val="12179307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Date and time </a:t>
            </a:r>
          </a:p>
          <a:p>
            <a:r>
              <a:rPr lang="en-US" sz="1200" b="0" i="0" kern="1200" dirty="0">
                <a:solidFill>
                  <a:schemeClr val="tx1"/>
                </a:solidFill>
                <a:effectLst/>
                <a:latin typeface="+mn-lt"/>
                <a:ea typeface="+mn-ea"/>
                <a:cs typeface="+mn-cs"/>
              </a:rPr>
              <a:t>When defining columns to contain dates or timestamps, we recommend choosing a </a:t>
            </a:r>
            <a:r>
              <a:rPr lang="en-US" sz="1200" b="0" i="0" u="none" strike="noStrike" kern="1200" dirty="0">
                <a:solidFill>
                  <a:schemeClr val="tx1"/>
                </a:solidFill>
                <a:effectLst/>
                <a:latin typeface="+mn-lt"/>
                <a:ea typeface="+mn-ea"/>
                <a:cs typeface="+mn-cs"/>
                <a:hlinkClick r:id="rId3"/>
              </a:rPr>
              <a:t>date or timestamp data type</a:t>
            </a:r>
            <a:r>
              <a:rPr lang="en-US" sz="1200" b="0" i="0" kern="1200" dirty="0">
                <a:solidFill>
                  <a:schemeClr val="tx1"/>
                </a:solidFill>
                <a:effectLst/>
                <a:latin typeface="+mn-lt"/>
                <a:ea typeface="+mn-ea"/>
                <a:cs typeface="+mn-cs"/>
              </a:rPr>
              <a:t> rather than a character data type. Snowflake stores DATE and TIMESTAMP data more efficiently than VARCHAR, resulting in better query performance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Referential integrity constraints</a:t>
            </a:r>
          </a:p>
          <a:p>
            <a:r>
              <a:rPr lang="en-US" sz="1200" b="0" i="0" kern="1200" dirty="0">
                <a:solidFill>
                  <a:schemeClr val="tx1"/>
                </a:solidFill>
                <a:effectLst/>
                <a:latin typeface="+mn-lt"/>
                <a:ea typeface="+mn-ea"/>
                <a:cs typeface="+mn-cs"/>
              </a:rPr>
              <a:t> in Snowflake are informational and, with the exception of NOT NULL, not enforced. Constraints other than NOT NULL are created as disabled.</a:t>
            </a:r>
          </a:p>
          <a:p>
            <a:r>
              <a:rPr lang="en-US" sz="1200" b="0" i="0" kern="1200" dirty="0">
                <a:solidFill>
                  <a:schemeClr val="tx1"/>
                </a:solidFill>
                <a:effectLst/>
                <a:latin typeface="+mn-lt"/>
                <a:ea typeface="+mn-ea"/>
                <a:cs typeface="+mn-cs"/>
              </a:rPr>
              <a:t>However, constraints provide valuable metadata. The primary keys and foreign keys enable members of your project team to orient themselves to the schema design and familiarize themselves with how the tables relate with one another.</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When to add a clustering key </a:t>
            </a:r>
          </a:p>
          <a:p>
            <a:r>
              <a:rPr lang="en-US" sz="1200" b="0" i="0" kern="1200" dirty="0">
                <a:solidFill>
                  <a:schemeClr val="tx1"/>
                </a:solidFill>
                <a:effectLst/>
                <a:latin typeface="+mn-lt"/>
                <a:ea typeface="+mn-ea"/>
                <a:cs typeface="+mn-cs"/>
              </a:rPr>
              <a:t>The order in which the data is loaded does not match the dimension by which it is most commonly queried (e.g. the data is loaded by date, but reports filter the data by ID). If your existing scripts or reports query the data by both date </a:t>
            </a:r>
            <a:r>
              <a:rPr lang="en-US" sz="1200" b="1" i="1" kern="1200" dirty="0">
                <a:solidFill>
                  <a:schemeClr val="tx1"/>
                </a:solidFill>
                <a:effectLst/>
                <a:latin typeface="+mn-lt"/>
                <a:ea typeface="+mn-ea"/>
                <a:cs typeface="+mn-cs"/>
              </a:rPr>
              <a:t>and</a:t>
            </a:r>
            <a:r>
              <a:rPr lang="en-US" sz="1200" b="0" i="0" kern="1200" dirty="0">
                <a:solidFill>
                  <a:schemeClr val="tx1"/>
                </a:solidFill>
                <a:effectLst/>
                <a:latin typeface="+mn-lt"/>
                <a:ea typeface="+mn-ea"/>
                <a:cs typeface="+mn-cs"/>
              </a:rPr>
              <a:t> ID (and potentially a third or fourth column), you may see some performance improvement by creating a multi-column clustering key.</a:t>
            </a:r>
          </a:p>
          <a:p>
            <a:r>
              <a:rPr lang="en-US" sz="1200" b="0" i="0" u="none" strike="noStrike" kern="1200" dirty="0">
                <a:solidFill>
                  <a:schemeClr val="tx1"/>
                </a:solidFill>
                <a:effectLst/>
                <a:latin typeface="+mn-lt"/>
                <a:ea typeface="+mn-ea"/>
                <a:cs typeface="+mn-cs"/>
                <a:hlinkClick r:id="rId4"/>
              </a:rPr>
              <a:t>Query Profile</a:t>
            </a:r>
            <a:r>
              <a:rPr lang="en-US" sz="1200" b="0" i="0" kern="1200" dirty="0">
                <a:solidFill>
                  <a:schemeClr val="tx1"/>
                </a:solidFill>
                <a:effectLst/>
                <a:latin typeface="+mn-lt"/>
                <a:ea typeface="+mn-ea"/>
                <a:cs typeface="+mn-cs"/>
              </a:rPr>
              <a:t> indicates that a significant percentage of the total duration time for typical queries against the table is spent scanning. This applies to queries that filter on one or more specific columns.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36</a:t>
            </a:fld>
            <a:endParaRPr lang="en-US"/>
          </a:p>
        </p:txBody>
      </p:sp>
    </p:spTree>
    <p:extLst>
      <p:ext uri="{BB962C8B-B14F-4D97-AF65-F5344CB8AC3E}">
        <p14:creationId xmlns:p14="http://schemas.microsoft.com/office/powerpoint/2010/main" val="13404282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Column size</a:t>
            </a:r>
          </a:p>
          <a:p>
            <a:r>
              <a:rPr lang="en-US" sz="1200" b="0" i="0" kern="1200" dirty="0">
                <a:solidFill>
                  <a:schemeClr val="tx1"/>
                </a:solidFill>
                <a:effectLst/>
                <a:latin typeface="+mn-lt"/>
                <a:ea typeface="+mn-ea"/>
                <a:cs typeface="+mn-cs"/>
              </a:rPr>
              <a:t>Snowflake compresses column data effectively; therefore, creating columns larger than necessary has minimal impact on the size of data tables. Likewise, there is no query performance difference between a column with a maximum length declaration (e.g. VARCHAR(16777216)), and a smaller precision.</a:t>
            </a:r>
          </a:p>
          <a:p>
            <a:r>
              <a:rPr lang="en-US" sz="1200" b="0" i="0" kern="1200" dirty="0">
                <a:solidFill>
                  <a:schemeClr val="tx1"/>
                </a:solidFill>
                <a:effectLst/>
                <a:latin typeface="+mn-lt"/>
                <a:ea typeface="+mn-ea"/>
                <a:cs typeface="+mn-cs"/>
              </a:rPr>
              <a:t>column data is predictable, define an appropriate column length</a:t>
            </a:r>
          </a:p>
          <a:p>
            <a:r>
              <a:rPr lang="en-US" sz="1200" b="0" i="0" kern="1200" dirty="0">
                <a:solidFill>
                  <a:schemeClr val="tx1"/>
                </a:solidFill>
                <a:effectLst/>
                <a:latin typeface="+mn-lt"/>
                <a:ea typeface="+mn-ea"/>
                <a:cs typeface="+mn-cs"/>
              </a:rPr>
              <a:t>	Data loading operations are more likely to detect issues such as columns loaded out of order</a:t>
            </a:r>
          </a:p>
          <a:p>
            <a:r>
              <a:rPr lang="en-US" sz="1200" b="0" i="0" kern="1200" dirty="0">
                <a:solidFill>
                  <a:schemeClr val="tx1"/>
                </a:solidFill>
                <a:effectLst/>
                <a:latin typeface="+mn-lt"/>
                <a:ea typeface="+mn-ea"/>
                <a:cs typeface="+mn-cs"/>
              </a:rPr>
              <a:t>	Unspecified lengths cause some third-party tools may anticipate consuming the maximum size value, which can translate into increased client-side memory usage or unusual behavior.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better pruning and less storage consumption, we recommend flattening your object and key data into separate relational columns if your semi-structured data includes:</a:t>
            </a:r>
          </a:p>
          <a:p>
            <a:r>
              <a:rPr lang="en-US" sz="1200" b="0" i="0" kern="1200" dirty="0">
                <a:solidFill>
                  <a:schemeClr val="tx1"/>
                </a:solidFill>
                <a:effectLst/>
                <a:latin typeface="+mn-lt"/>
                <a:ea typeface="+mn-ea"/>
                <a:cs typeface="+mn-cs"/>
              </a:rPr>
              <a:t>Dates and timestamps, especially non-ISO 8601 dates and timestamps, as string values</a:t>
            </a:r>
          </a:p>
          <a:p>
            <a:r>
              <a:rPr lang="en-US" sz="1200" b="0" i="0" kern="1200" dirty="0">
                <a:solidFill>
                  <a:schemeClr val="tx1"/>
                </a:solidFill>
                <a:effectLst/>
                <a:latin typeface="+mn-lt"/>
                <a:ea typeface="+mn-ea"/>
                <a:cs typeface="+mn-cs"/>
              </a:rPr>
              <a:t>Numbers within strings</a:t>
            </a:r>
          </a:p>
          <a:p>
            <a:r>
              <a:rPr lang="en-US" sz="1200" b="0" i="0" kern="1200" dirty="0">
                <a:solidFill>
                  <a:schemeClr val="tx1"/>
                </a:solidFill>
                <a:effectLst/>
                <a:latin typeface="+mn-lt"/>
                <a:ea typeface="+mn-ea"/>
                <a:cs typeface="+mn-cs"/>
              </a:rPr>
              <a:t>Arrays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Currently, it isn’t possible to change a permanent table to a </a:t>
            </a:r>
            <a:r>
              <a:rPr lang="en-US" sz="1200" b="0" i="0" u="none" strike="noStrike" kern="1200" dirty="0">
                <a:solidFill>
                  <a:schemeClr val="tx1"/>
                </a:solidFill>
                <a:effectLst/>
                <a:latin typeface="+mn-lt"/>
                <a:ea typeface="+mn-ea"/>
                <a:cs typeface="+mn-cs"/>
                <a:hlinkClick r:id="rId3"/>
              </a:rPr>
              <a:t>transient</a:t>
            </a:r>
            <a:r>
              <a:rPr lang="en-US" sz="1200" b="0" i="0" kern="1200" dirty="0">
                <a:solidFill>
                  <a:schemeClr val="tx1"/>
                </a:solidFill>
                <a:effectLst/>
                <a:latin typeface="+mn-lt"/>
                <a:ea typeface="+mn-ea"/>
                <a:cs typeface="+mn-cs"/>
              </a:rPr>
              <a:t> table using the </a:t>
            </a:r>
            <a:r>
              <a:rPr lang="en-US" sz="1200" b="0" i="0" u="none" strike="noStrike" kern="1200" dirty="0">
                <a:solidFill>
                  <a:schemeClr val="tx1"/>
                </a:solidFill>
                <a:effectLst/>
                <a:latin typeface="+mn-lt"/>
                <a:ea typeface="+mn-ea"/>
                <a:cs typeface="+mn-cs"/>
                <a:hlinkClick r:id="rId4"/>
              </a:rPr>
              <a:t>ALTER TABLE</a:t>
            </a:r>
            <a:r>
              <a:rPr lang="en-US" sz="1200" b="0" i="0" kern="1200" dirty="0">
                <a:solidFill>
                  <a:schemeClr val="tx1"/>
                </a:solidFill>
                <a:effectLst/>
                <a:latin typeface="+mn-lt"/>
                <a:ea typeface="+mn-ea"/>
                <a:cs typeface="+mn-cs"/>
              </a:rPr>
              <a:t> command. The TRANSIENT property is set at table creation and cannot be modified.</a:t>
            </a:r>
          </a:p>
          <a:p>
            <a:r>
              <a:rPr lang="en-US" sz="1200" b="0" i="0" kern="1200" dirty="0">
                <a:solidFill>
                  <a:schemeClr val="tx1"/>
                </a:solidFill>
                <a:effectLst/>
                <a:latin typeface="+mn-lt"/>
                <a:ea typeface="+mn-ea"/>
                <a:cs typeface="+mn-cs"/>
              </a:rPr>
              <a:t>Similarly, it isn’t possible to directly change a transient table to a permanent table.</a:t>
            </a:r>
          </a:p>
          <a:p>
            <a:r>
              <a:rPr lang="en-US" sz="1200" b="0" i="0" kern="1200" dirty="0">
                <a:solidFill>
                  <a:schemeClr val="tx1"/>
                </a:solidFill>
                <a:effectLst/>
                <a:latin typeface="+mn-lt"/>
                <a:ea typeface="+mn-ea"/>
                <a:cs typeface="+mn-cs"/>
              </a:rPr>
              <a:t>To convert an existing permanent table to a transient table (or vice versa) while preserving data and other characteristics such as column defaults and granted privileges, you can create a new table and use the COPY GRANTS clause, then copy the data:</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37</a:t>
            </a:fld>
            <a:endParaRPr lang="en-US"/>
          </a:p>
        </p:txBody>
      </p:sp>
    </p:spTree>
    <p:extLst>
      <p:ext uri="{BB962C8B-B14F-4D97-AF65-F5344CB8AC3E}">
        <p14:creationId xmlns:p14="http://schemas.microsoft.com/office/powerpoint/2010/main" val="566473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on ETL work </a:t>
            </a:r>
          </a:p>
        </p:txBody>
      </p:sp>
      <p:sp>
        <p:nvSpPr>
          <p:cNvPr id="4" name="Slide Number Placeholder 3"/>
          <p:cNvSpPr>
            <a:spLocks noGrp="1"/>
          </p:cNvSpPr>
          <p:nvPr>
            <p:ph type="sldNum" sz="quarter" idx="5"/>
          </p:nvPr>
        </p:nvSpPr>
        <p:spPr/>
        <p:txBody>
          <a:bodyPr/>
          <a:lstStyle/>
          <a:p>
            <a:fld id="{508CA472-7F2E-4E76-B936-E2F0FA71052E}" type="slidenum">
              <a:rPr lang="en-US" smtClean="0"/>
              <a:t>45</a:t>
            </a:fld>
            <a:endParaRPr lang="en-US"/>
          </a:p>
        </p:txBody>
      </p:sp>
    </p:spTree>
    <p:extLst>
      <p:ext uri="{BB962C8B-B14F-4D97-AF65-F5344CB8AC3E}">
        <p14:creationId xmlns:p14="http://schemas.microsoft.com/office/powerpoint/2010/main" val="27003061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can you put subqueries  ( use slide I created for SQL class) </a:t>
            </a:r>
          </a:p>
          <a:p>
            <a:r>
              <a:rPr lang="en-US" sz="1200" b="0" i="0" u="none" strike="noStrike" kern="1200" dirty="0">
                <a:solidFill>
                  <a:schemeClr val="tx1"/>
                </a:solidFill>
                <a:effectLst/>
                <a:latin typeface="+mn-lt"/>
                <a:ea typeface="+mn-ea"/>
                <a:cs typeface="+mn-cs"/>
                <a:hlinkClick r:id="rId3"/>
              </a:rPr>
              <a:t>Subquery operators</a:t>
            </a:r>
            <a:r>
              <a:rPr lang="en-US" sz="1200" b="0" i="0" kern="1200" dirty="0">
                <a:solidFill>
                  <a:schemeClr val="tx1"/>
                </a:solidFill>
                <a:effectLst/>
                <a:latin typeface="+mn-lt"/>
                <a:ea typeface="+mn-ea"/>
                <a:cs typeface="+mn-cs"/>
              </a:rPr>
              <a:t> operate on nested query expressions. They can be used to compute values that are:</a:t>
            </a:r>
          </a:p>
          <a:p>
            <a:r>
              <a:rPr lang="en-US" sz="1200" b="0" i="0" kern="1200" dirty="0">
                <a:solidFill>
                  <a:schemeClr val="tx1"/>
                </a:solidFill>
                <a:effectLst/>
                <a:latin typeface="+mn-lt"/>
                <a:ea typeface="+mn-ea"/>
                <a:cs typeface="+mn-cs"/>
              </a:rPr>
              <a:t>Returned in a </a:t>
            </a:r>
            <a:r>
              <a:rPr lang="en-US" sz="1200" b="0" i="0" u="none" strike="noStrike" kern="1200" dirty="0">
                <a:solidFill>
                  <a:schemeClr val="tx1"/>
                </a:solidFill>
                <a:effectLst/>
                <a:latin typeface="+mn-lt"/>
                <a:ea typeface="+mn-ea"/>
                <a:cs typeface="+mn-cs"/>
                <a:hlinkClick r:id="rId4"/>
              </a:rPr>
              <a:t>SELECT</a:t>
            </a:r>
            <a:r>
              <a:rPr lang="en-US" sz="1200" b="0" i="0" kern="1200" dirty="0">
                <a:solidFill>
                  <a:schemeClr val="tx1"/>
                </a:solidFill>
                <a:effectLst/>
                <a:latin typeface="+mn-lt"/>
                <a:ea typeface="+mn-ea"/>
                <a:cs typeface="+mn-cs"/>
              </a:rPr>
              <a:t> list.</a:t>
            </a:r>
          </a:p>
          <a:p>
            <a:r>
              <a:rPr lang="en-US" sz="1200" b="0" i="0" kern="1200" dirty="0">
                <a:solidFill>
                  <a:schemeClr val="tx1"/>
                </a:solidFill>
                <a:effectLst/>
                <a:latin typeface="+mn-lt"/>
                <a:ea typeface="+mn-ea"/>
                <a:cs typeface="+mn-cs"/>
              </a:rPr>
              <a:t>Grouped in a </a:t>
            </a:r>
            <a:r>
              <a:rPr lang="en-US" sz="1200" b="0" i="0" u="none" strike="noStrike" kern="1200" dirty="0">
                <a:solidFill>
                  <a:schemeClr val="tx1"/>
                </a:solidFill>
                <a:effectLst/>
                <a:latin typeface="+mn-lt"/>
                <a:ea typeface="+mn-ea"/>
                <a:cs typeface="+mn-cs"/>
                <a:hlinkClick r:id="rId5"/>
              </a:rPr>
              <a:t>GROUP BY</a:t>
            </a:r>
            <a:r>
              <a:rPr lang="en-US" sz="1200" b="0" i="0" kern="1200" dirty="0">
                <a:solidFill>
                  <a:schemeClr val="tx1"/>
                </a:solidFill>
                <a:effectLst/>
                <a:latin typeface="+mn-lt"/>
                <a:ea typeface="+mn-ea"/>
                <a:cs typeface="+mn-cs"/>
              </a:rPr>
              <a:t> clause.</a:t>
            </a:r>
          </a:p>
          <a:p>
            <a:r>
              <a:rPr lang="en-US" sz="1200" b="0" i="0" kern="1200" dirty="0">
                <a:solidFill>
                  <a:schemeClr val="tx1"/>
                </a:solidFill>
                <a:effectLst/>
                <a:latin typeface="+mn-lt"/>
                <a:ea typeface="+mn-ea"/>
                <a:cs typeface="+mn-cs"/>
              </a:rPr>
              <a:t>Compared with other expressions in the </a:t>
            </a:r>
            <a:r>
              <a:rPr lang="en-US" sz="1200" b="0" i="0" u="none" strike="noStrike" kern="1200" dirty="0">
                <a:solidFill>
                  <a:schemeClr val="tx1"/>
                </a:solidFill>
                <a:effectLst/>
                <a:latin typeface="+mn-lt"/>
                <a:ea typeface="+mn-ea"/>
                <a:cs typeface="+mn-cs"/>
                <a:hlinkClick r:id="rId6"/>
              </a:rPr>
              <a:t>WHERE</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hlinkClick r:id="rId7"/>
              </a:rPr>
              <a:t>HAVING</a:t>
            </a:r>
            <a:r>
              <a:rPr lang="en-US" sz="1200" b="0" i="0" kern="1200" dirty="0">
                <a:solidFill>
                  <a:schemeClr val="tx1"/>
                </a:solidFill>
                <a:effectLst/>
                <a:latin typeface="+mn-lt"/>
                <a:ea typeface="+mn-ea"/>
                <a:cs typeface="+mn-cs"/>
              </a:rPr>
              <a:t> clause</a:t>
            </a:r>
          </a:p>
          <a:p>
            <a:endParaRPr lang="en-US" dirty="0"/>
          </a:p>
          <a:p>
            <a:r>
              <a:rPr lang="en-US" sz="1200" b="0" i="0" kern="1200" dirty="0">
                <a:solidFill>
                  <a:schemeClr val="tx1"/>
                </a:solidFill>
                <a:effectLst/>
                <a:latin typeface="+mn-lt"/>
                <a:ea typeface="+mn-ea"/>
                <a:cs typeface="+mn-cs"/>
              </a:rPr>
              <a:t>Limitations</a:t>
            </a:r>
          </a:p>
          <a:p>
            <a:r>
              <a:rPr lang="en-US" sz="1200" b="0" i="0" kern="1200" dirty="0">
                <a:solidFill>
                  <a:schemeClr val="tx1"/>
                </a:solidFill>
                <a:effectLst/>
                <a:latin typeface="+mn-lt"/>
                <a:ea typeface="+mn-ea"/>
                <a:cs typeface="+mn-cs"/>
              </a:rPr>
              <a:t>Although subqueries can contain a wide range of SELECT statements, they have the following limitations:</a:t>
            </a:r>
          </a:p>
          <a:p>
            <a:r>
              <a:rPr lang="en-US" sz="1200" b="0" i="0" kern="1200" dirty="0">
                <a:solidFill>
                  <a:schemeClr val="tx1"/>
                </a:solidFill>
                <a:effectLst/>
                <a:latin typeface="+mn-lt"/>
                <a:ea typeface="+mn-ea"/>
                <a:cs typeface="+mn-cs"/>
              </a:rPr>
              <a:t>Some clauses are not allowed inside of ANY/ALL/NOT EXISTS subqueries.</a:t>
            </a:r>
          </a:p>
          <a:p>
            <a:r>
              <a:rPr lang="en-US" sz="1200" b="0" i="0" kern="1200" dirty="0">
                <a:solidFill>
                  <a:schemeClr val="tx1"/>
                </a:solidFill>
                <a:effectLst/>
                <a:latin typeface="+mn-lt"/>
                <a:ea typeface="+mn-ea"/>
                <a:cs typeface="+mn-cs"/>
              </a:rPr>
              <a:t>The only type of subquery that allows a </a:t>
            </a:r>
            <a:r>
              <a:rPr lang="en-US" sz="1200" b="0" i="0" u="none" strike="noStrike" kern="1200" dirty="0">
                <a:solidFill>
                  <a:schemeClr val="tx1"/>
                </a:solidFill>
                <a:effectLst/>
                <a:latin typeface="+mn-lt"/>
                <a:ea typeface="+mn-ea"/>
                <a:cs typeface="+mn-cs"/>
                <a:hlinkClick r:id="rId8"/>
              </a:rPr>
              <a:t>LIMIT / FETCH</a:t>
            </a:r>
            <a:r>
              <a:rPr lang="en-US" sz="1200" b="0" i="0" kern="1200" dirty="0">
                <a:solidFill>
                  <a:schemeClr val="tx1"/>
                </a:solidFill>
                <a:effectLst/>
                <a:latin typeface="+mn-lt"/>
                <a:ea typeface="+mn-ea"/>
                <a:cs typeface="+mn-cs"/>
              </a:rPr>
              <a:t> clause is an uncorrelated scalar subquery. Also, because an uncorrelated scalar subquery returns only 1 row, the LIMIT clause has little or no practical value inside a subquery.</a:t>
            </a:r>
          </a:p>
          <a:p>
            <a:endParaRPr lang="en-US" dirty="0"/>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47</a:t>
            </a:fld>
            <a:endParaRPr lang="en-US"/>
          </a:p>
        </p:txBody>
      </p:sp>
    </p:spTree>
    <p:extLst>
      <p:ext uri="{BB962C8B-B14F-4D97-AF65-F5344CB8AC3E}">
        <p14:creationId xmlns:p14="http://schemas.microsoft.com/office/powerpoint/2010/main" val="7490395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Recursive CTE Considerations</a:t>
            </a:r>
          </a:p>
          <a:p>
            <a:r>
              <a:rPr lang="en-US" sz="1200" b="0" i="0" kern="1200" dirty="0">
                <a:solidFill>
                  <a:schemeClr val="tx1"/>
                </a:solidFill>
                <a:effectLst/>
                <a:latin typeface="+mn-lt"/>
                <a:ea typeface="+mn-ea"/>
                <a:cs typeface="+mn-cs"/>
              </a:rPr>
              <a:t>Potential for Infinite Loops</a:t>
            </a:r>
          </a:p>
          <a:p>
            <a:r>
              <a:rPr lang="en-US" sz="1200" b="0" i="0" kern="1200" dirty="0">
                <a:solidFill>
                  <a:schemeClr val="tx1"/>
                </a:solidFill>
                <a:effectLst/>
                <a:latin typeface="+mn-lt"/>
                <a:ea typeface="+mn-ea"/>
                <a:cs typeface="+mn-cs"/>
              </a:rPr>
              <a:t>In theory, constructing a recursive CTE incorrectly can cause an infinite loop. In practice, Snowflake prevents this by limiting the number of iterations that the recursive clause will perform in a single query. The MAX_RECURSIONS parameter limits the number of iterations.</a:t>
            </a:r>
          </a:p>
          <a:p>
            <a:r>
              <a:rPr lang="en-US" sz="1200" b="0" i="0" kern="1200" dirty="0">
                <a:solidFill>
                  <a:schemeClr val="tx1"/>
                </a:solidFill>
                <a:effectLst/>
                <a:latin typeface="+mn-lt"/>
                <a:ea typeface="+mn-ea"/>
                <a:cs typeface="+mn-cs"/>
              </a:rPr>
              <a:t>To change MAX_RECURSIONS for your account, please contact </a:t>
            </a:r>
            <a:r>
              <a:rPr lang="en-US" sz="1200" b="0" i="0" u="none" strike="noStrike" kern="1200" dirty="0">
                <a:solidFill>
                  <a:schemeClr val="tx1"/>
                </a:solidFill>
                <a:effectLst/>
                <a:latin typeface="+mn-lt"/>
                <a:ea typeface="+mn-ea"/>
                <a:cs typeface="+mn-cs"/>
                <a:hlinkClick r:id="rId3"/>
              </a:rPr>
              <a:t>Snowflake Support</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More Hierarchal data </a:t>
            </a:r>
          </a:p>
          <a:p>
            <a:r>
              <a:rPr lang="en-US" sz="1200" b="0" i="0" kern="1200" dirty="0">
                <a:solidFill>
                  <a:schemeClr val="tx1"/>
                </a:solidFill>
                <a:effectLst/>
                <a:latin typeface="+mn-lt"/>
                <a:ea typeface="+mn-ea"/>
                <a:cs typeface="+mn-cs"/>
              </a:rPr>
              <a:t>In a two-level hierarchy (for example, managers and employees), the data can be queried with a two-way join</a:t>
            </a:r>
          </a:p>
          <a:p>
            <a:r>
              <a:rPr lang="en-US" sz="1200" b="0" i="0" kern="1200" dirty="0">
                <a:solidFill>
                  <a:schemeClr val="tx1"/>
                </a:solidFill>
                <a:effectLst/>
                <a:latin typeface="+mn-lt"/>
                <a:ea typeface="+mn-ea"/>
                <a:cs typeface="+mn-cs"/>
              </a:rPr>
              <a:t>In a three-level hierarchy, you can use a 3-way join:</a:t>
            </a:r>
          </a:p>
          <a:p>
            <a:r>
              <a:rPr lang="en-US" sz="1200" b="0" i="0" kern="1200" dirty="0">
                <a:solidFill>
                  <a:schemeClr val="tx1"/>
                </a:solidFill>
                <a:effectLst/>
                <a:latin typeface="+mn-lt"/>
                <a:ea typeface="+mn-ea"/>
                <a:cs typeface="+mn-cs"/>
              </a:rPr>
              <a:t>This concept can be extended to as many levels as needed, as long as you know how many levels are needed. But if the number of levels changes, the queries need to change.</a:t>
            </a:r>
          </a:p>
          <a:p>
            <a:r>
              <a:rPr lang="en-US" sz="1200" b="0" i="0" kern="1200" dirty="0">
                <a:solidFill>
                  <a:schemeClr val="tx1"/>
                </a:solidFill>
                <a:effectLst/>
                <a:latin typeface="+mn-lt"/>
                <a:ea typeface="+mn-ea"/>
                <a:cs typeface="+mn-cs"/>
              </a:rPr>
              <a:t>Can also use connect by along with recursive CTEs</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48</a:t>
            </a:fld>
            <a:endParaRPr lang="en-US"/>
          </a:p>
        </p:txBody>
      </p:sp>
    </p:spTree>
    <p:extLst>
      <p:ext uri="{BB962C8B-B14F-4D97-AF65-F5344CB8AC3E}">
        <p14:creationId xmlns:p14="http://schemas.microsoft.com/office/powerpoint/2010/main" val="14279327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CA472-7F2E-4E76-B936-E2F0FA71052E}" type="slidenum">
              <a:rPr lang="en-US" smtClean="0"/>
              <a:t>52</a:t>
            </a:fld>
            <a:endParaRPr lang="en-US"/>
          </a:p>
        </p:txBody>
      </p:sp>
    </p:spTree>
    <p:extLst>
      <p:ext uri="{BB962C8B-B14F-4D97-AF65-F5344CB8AC3E}">
        <p14:creationId xmlns:p14="http://schemas.microsoft.com/office/powerpoint/2010/main" val="4190699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05394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CA472-7F2E-4E76-B936-E2F0FA71052E}" type="slidenum">
              <a:rPr lang="en-US" smtClean="0"/>
              <a:t>8</a:t>
            </a:fld>
            <a:endParaRPr lang="en-US"/>
          </a:p>
        </p:txBody>
      </p:sp>
    </p:spTree>
    <p:extLst>
      <p:ext uri="{BB962C8B-B14F-4D97-AF65-F5344CB8AC3E}">
        <p14:creationId xmlns:p14="http://schemas.microsoft.com/office/powerpoint/2010/main" val="11184882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Setting up a recursive CTE </a:t>
            </a:r>
          </a:p>
        </p:txBody>
      </p:sp>
      <p:sp>
        <p:nvSpPr>
          <p:cNvPr id="4" name="Slide Number Placeholder 3"/>
          <p:cNvSpPr>
            <a:spLocks noGrp="1"/>
          </p:cNvSpPr>
          <p:nvPr>
            <p:ph type="sldNum" sz="quarter" idx="5"/>
          </p:nvPr>
        </p:nvSpPr>
        <p:spPr/>
        <p:txBody>
          <a:bodyPr/>
          <a:lstStyle/>
          <a:p>
            <a:fld id="{508CA472-7F2E-4E76-B936-E2F0FA71052E}" type="slidenum">
              <a:rPr lang="en-US" smtClean="0"/>
              <a:t>54</a:t>
            </a:fld>
            <a:endParaRPr lang="en-US"/>
          </a:p>
        </p:txBody>
      </p:sp>
    </p:spTree>
    <p:extLst>
      <p:ext uri="{BB962C8B-B14F-4D97-AF65-F5344CB8AC3E}">
        <p14:creationId xmlns:p14="http://schemas.microsoft.com/office/powerpoint/2010/main" val="2329866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HyperLogLog</a:t>
            </a:r>
            <a:r>
              <a:rPr lang="en-US" sz="1200" b="0" i="0" kern="1200" dirty="0">
                <a:solidFill>
                  <a:schemeClr val="tx1"/>
                </a:solidFill>
                <a:effectLst/>
                <a:latin typeface="+mn-lt"/>
                <a:ea typeface="+mn-ea"/>
                <a:cs typeface="+mn-cs"/>
              </a:rPr>
              <a:t> implementation is 1.62338% (i.e. the average relative difference to the corresponding </a:t>
            </a:r>
            <a:r>
              <a:rPr lang="en-US" sz="1200" b="0" i="0" u="none" strike="noStrike" kern="1200" dirty="0">
                <a:solidFill>
                  <a:schemeClr val="tx1"/>
                </a:solidFill>
                <a:effectLst/>
                <a:latin typeface="+mn-lt"/>
                <a:ea typeface="+mn-ea"/>
                <a:cs typeface="+mn-cs"/>
                <a:hlinkClick r:id="rId3"/>
              </a:rPr>
              <a:t>COUNT(DISTINCT …)</a:t>
            </a:r>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9</a:t>
            </a:fld>
            <a:endParaRPr lang="en-US"/>
          </a:p>
        </p:txBody>
      </p:sp>
    </p:spTree>
    <p:extLst>
      <p:ext uri="{BB962C8B-B14F-4D97-AF65-F5344CB8AC3E}">
        <p14:creationId xmlns:p14="http://schemas.microsoft.com/office/powerpoint/2010/main" val="4178182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TableScan</a:t>
            </a:r>
            <a:r>
              <a:rPr lang="en-US" b="1" dirty="0"/>
              <a:t> </a:t>
            </a:r>
            <a:r>
              <a:rPr lang="en-US" b="0" dirty="0">
                <a:effectLst/>
              </a:rPr>
              <a:t>Represents access to a single table. Attributes:</a:t>
            </a:r>
          </a:p>
          <a:p>
            <a:r>
              <a:rPr lang="en-US" b="0" i="1" dirty="0">
                <a:effectLst/>
              </a:rPr>
              <a:t>Full table name</a:t>
            </a:r>
            <a:r>
              <a:rPr lang="en-US" b="0" dirty="0">
                <a:effectLst/>
              </a:rPr>
              <a:t> — the name of the accessed table, including database and schema.</a:t>
            </a:r>
          </a:p>
          <a:p>
            <a:r>
              <a:rPr lang="en-US" b="0" i="1" dirty="0">
                <a:effectLst/>
              </a:rPr>
              <a:t>Columns</a:t>
            </a:r>
            <a:r>
              <a:rPr lang="en-US" b="0" dirty="0">
                <a:effectLst/>
              </a:rPr>
              <a:t> — list of scanned columns</a:t>
            </a:r>
          </a:p>
          <a:p>
            <a:r>
              <a:rPr lang="en-US" b="0" i="1" dirty="0">
                <a:effectLst/>
              </a:rPr>
              <a:t>Table alias</a:t>
            </a:r>
            <a:r>
              <a:rPr lang="en-US" b="0" dirty="0">
                <a:effectLst/>
              </a:rPr>
              <a:t> — used table alias, if present</a:t>
            </a:r>
          </a:p>
          <a:p>
            <a:r>
              <a:rPr lang="en-US" b="0" i="1" dirty="0">
                <a:effectLst/>
              </a:rPr>
              <a:t>Extracted Variant paths</a:t>
            </a:r>
            <a:r>
              <a:rPr lang="en-US" b="0" dirty="0">
                <a:effectLst/>
              </a:rPr>
              <a:t> — list of paths extracted from VARIANT columns</a:t>
            </a:r>
          </a:p>
          <a:p>
            <a:endParaRPr lang="en-US" b="0" dirty="0">
              <a:effectLst/>
            </a:endParaRPr>
          </a:p>
          <a:p>
            <a:r>
              <a:rPr lang="en-US" b="1" dirty="0" err="1"/>
              <a:t>ValuesClause</a:t>
            </a:r>
            <a:r>
              <a:rPr lang="en-US" b="1" dirty="0"/>
              <a:t> </a:t>
            </a:r>
            <a:r>
              <a:rPr lang="en-US" b="0" dirty="0">
                <a:effectLst/>
              </a:rPr>
              <a:t>List of values provided with the VALUES clause. Attributes:</a:t>
            </a:r>
          </a:p>
          <a:p>
            <a:r>
              <a:rPr lang="en-US" b="0" i="1" dirty="0">
                <a:effectLst/>
              </a:rPr>
              <a:t>Number of values</a:t>
            </a:r>
            <a:r>
              <a:rPr lang="en-US" b="0" dirty="0">
                <a:effectLst/>
              </a:rPr>
              <a:t> — the number of produced values.</a:t>
            </a:r>
          </a:p>
          <a:p>
            <a:r>
              <a:rPr lang="en-US" b="0" i="1" dirty="0">
                <a:effectLst/>
              </a:rPr>
              <a:t>Values</a:t>
            </a:r>
            <a:r>
              <a:rPr lang="en-US" b="0" dirty="0">
                <a:effectLst/>
              </a:rPr>
              <a:t> — the list of produced values.</a:t>
            </a:r>
          </a:p>
          <a:p>
            <a:endParaRPr lang="en-US" b="0" dirty="0">
              <a:effectLst/>
            </a:endParaRPr>
          </a:p>
          <a:p>
            <a:r>
              <a:rPr lang="en-US" b="1" dirty="0"/>
              <a:t>Generator </a:t>
            </a:r>
            <a:r>
              <a:rPr lang="en-US" b="0" dirty="0">
                <a:effectLst/>
              </a:rPr>
              <a:t>Generates records using the TABLE(GENERATOR(...)) construct. Attributes:</a:t>
            </a:r>
          </a:p>
          <a:p>
            <a:r>
              <a:rPr lang="en-US" b="0" i="1" dirty="0" err="1">
                <a:effectLst/>
              </a:rPr>
              <a:t>rowCount</a:t>
            </a:r>
            <a:r>
              <a:rPr lang="en-US" b="0" dirty="0">
                <a:effectLst/>
              </a:rPr>
              <a:t> — provided </a:t>
            </a:r>
            <a:r>
              <a:rPr lang="en-US" b="0" dirty="0" err="1">
                <a:effectLst/>
              </a:rPr>
              <a:t>rowCount</a:t>
            </a:r>
            <a:r>
              <a:rPr lang="en-US" b="0" dirty="0">
                <a:effectLst/>
              </a:rPr>
              <a:t> parameter.</a:t>
            </a:r>
          </a:p>
          <a:p>
            <a:r>
              <a:rPr lang="en-US" b="0" i="1" dirty="0" err="1">
                <a:effectLst/>
              </a:rPr>
              <a:t>timeLimit</a:t>
            </a:r>
            <a:r>
              <a:rPr lang="en-US" b="0" dirty="0">
                <a:effectLst/>
              </a:rPr>
              <a:t> — provided </a:t>
            </a:r>
            <a:r>
              <a:rPr lang="en-US" b="0" dirty="0" err="1">
                <a:effectLst/>
              </a:rPr>
              <a:t>timeLimit</a:t>
            </a:r>
            <a:r>
              <a:rPr lang="en-US" b="0" dirty="0">
                <a:effectLst/>
              </a:rPr>
              <a:t> parameter.</a:t>
            </a:r>
          </a:p>
          <a:p>
            <a:endParaRPr lang="en-US" b="0" dirty="0">
              <a:effectLst/>
            </a:endParaRPr>
          </a:p>
          <a:p>
            <a:r>
              <a:rPr lang="en-US" b="1" dirty="0" err="1"/>
              <a:t>ExternalScan</a:t>
            </a:r>
            <a:r>
              <a:rPr lang="en-US" b="1" dirty="0"/>
              <a:t> </a:t>
            </a:r>
            <a:r>
              <a:rPr lang="en-US" b="0" dirty="0">
                <a:effectLst/>
              </a:rPr>
              <a:t>Represents access to data stored in stage objects. Can be a part of queries that scan data from stages directly, but also for data-loading COPY queries. Attributes:</a:t>
            </a:r>
          </a:p>
          <a:p>
            <a:r>
              <a:rPr lang="en-US" b="0" i="1" dirty="0">
                <a:effectLst/>
              </a:rPr>
              <a:t>Stage name</a:t>
            </a:r>
            <a:r>
              <a:rPr lang="en-US" b="0" dirty="0">
                <a:effectLst/>
              </a:rPr>
              <a:t> — the name of the stage where the data is read from.</a:t>
            </a:r>
          </a:p>
          <a:p>
            <a:r>
              <a:rPr lang="en-US" b="0" i="1" dirty="0">
                <a:effectLst/>
              </a:rPr>
              <a:t>Stage type</a:t>
            </a:r>
            <a:r>
              <a:rPr lang="en-US" b="0" dirty="0">
                <a:effectLst/>
              </a:rPr>
              <a:t> — the type of the stage (e.g. TABLE STAGE).</a:t>
            </a:r>
          </a:p>
          <a:p>
            <a:endParaRPr lang="en-US" b="0" dirty="0">
              <a:effectLst/>
            </a:endParaRPr>
          </a:p>
          <a:p>
            <a:r>
              <a:rPr lang="en-US" b="1" dirty="0" err="1"/>
              <a:t>InternalObject</a:t>
            </a:r>
            <a:r>
              <a:rPr lang="en-US" b="1" dirty="0"/>
              <a:t> </a:t>
            </a:r>
            <a:r>
              <a:rPr lang="en-US" b="0" dirty="0">
                <a:effectLst/>
              </a:rPr>
              <a:t>Represents access to an internal data object (e.g. an Information Schema table or the result of a previous query). Attributes:</a:t>
            </a:r>
          </a:p>
          <a:p>
            <a:r>
              <a:rPr lang="en-US" b="0" i="1" dirty="0">
                <a:effectLst/>
              </a:rPr>
              <a:t>Object Name</a:t>
            </a:r>
            <a:r>
              <a:rPr lang="en-US" b="0" dirty="0">
                <a:effectLst/>
              </a:rPr>
              <a:t> — the name or type of the accessed object.</a:t>
            </a:r>
          </a:p>
          <a:p>
            <a:endParaRPr lang="en-US" dirty="0"/>
          </a:p>
          <a:p>
            <a:endParaRPr lang="en-US" dirty="0"/>
          </a:p>
          <a:p>
            <a:r>
              <a:rPr lang="en-US" sz="1200" b="1" i="0" kern="1200" dirty="0">
                <a:solidFill>
                  <a:schemeClr val="tx1"/>
                </a:solidFill>
                <a:effectLst/>
                <a:latin typeface="+mn-lt"/>
                <a:ea typeface="+mn-ea"/>
                <a:cs typeface="+mn-cs"/>
              </a:rPr>
              <a:t>Data Processing Operators</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Filter </a:t>
            </a:r>
            <a:r>
              <a:rPr lang="en-US" sz="1200" b="0" i="0" kern="1200" dirty="0">
                <a:solidFill>
                  <a:schemeClr val="tx1"/>
                </a:solidFill>
                <a:effectLst/>
                <a:latin typeface="+mn-lt"/>
                <a:ea typeface="+mn-ea"/>
                <a:cs typeface="+mn-cs"/>
              </a:rPr>
              <a:t>Represents an operation that filters the records. Attributes:</a:t>
            </a:r>
          </a:p>
          <a:p>
            <a:r>
              <a:rPr lang="en-US" sz="1200" b="0" i="1" kern="1200" dirty="0">
                <a:solidFill>
                  <a:schemeClr val="tx1"/>
                </a:solidFill>
                <a:effectLst/>
                <a:latin typeface="+mn-lt"/>
                <a:ea typeface="+mn-ea"/>
                <a:cs typeface="+mn-cs"/>
              </a:rPr>
              <a:t>Filter condition</a:t>
            </a:r>
            <a:r>
              <a:rPr lang="en-US" sz="1200" b="0" i="0" kern="1200" dirty="0">
                <a:solidFill>
                  <a:schemeClr val="tx1"/>
                </a:solidFill>
                <a:effectLst/>
                <a:latin typeface="+mn-lt"/>
                <a:ea typeface="+mn-ea"/>
                <a:cs typeface="+mn-cs"/>
              </a:rPr>
              <a:t> - the condition used to perform filtering.</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Join </a:t>
            </a:r>
            <a:r>
              <a:rPr lang="en-US" sz="1200" b="0" i="0" kern="1200" dirty="0">
                <a:solidFill>
                  <a:schemeClr val="tx1"/>
                </a:solidFill>
                <a:effectLst/>
                <a:latin typeface="+mn-lt"/>
                <a:ea typeface="+mn-ea"/>
                <a:cs typeface="+mn-cs"/>
              </a:rPr>
              <a:t>Combines two inputs on a given condition. Attributes:</a:t>
            </a:r>
          </a:p>
          <a:p>
            <a:r>
              <a:rPr lang="en-US" sz="1200" b="0" i="1" kern="1200" dirty="0">
                <a:solidFill>
                  <a:schemeClr val="tx1"/>
                </a:solidFill>
                <a:effectLst/>
                <a:latin typeface="+mn-lt"/>
                <a:ea typeface="+mn-ea"/>
                <a:cs typeface="+mn-cs"/>
              </a:rPr>
              <a:t>Join Type</a:t>
            </a:r>
            <a:r>
              <a:rPr lang="en-US" sz="1200" b="0" i="0" kern="1200" dirty="0">
                <a:solidFill>
                  <a:schemeClr val="tx1"/>
                </a:solidFill>
                <a:effectLst/>
                <a:latin typeface="+mn-lt"/>
                <a:ea typeface="+mn-ea"/>
                <a:cs typeface="+mn-cs"/>
              </a:rPr>
              <a:t> — Type of join (e.g. INNER, LEFT OUTER, etc.).</a:t>
            </a:r>
          </a:p>
          <a:p>
            <a:r>
              <a:rPr lang="en-US" sz="1200" b="0" i="1" kern="1200" dirty="0">
                <a:solidFill>
                  <a:schemeClr val="tx1"/>
                </a:solidFill>
                <a:effectLst/>
                <a:latin typeface="+mn-lt"/>
                <a:ea typeface="+mn-ea"/>
                <a:cs typeface="+mn-cs"/>
              </a:rPr>
              <a:t>Equality Join Condition</a:t>
            </a:r>
            <a:r>
              <a:rPr lang="en-US" sz="1200" b="0" i="0" kern="1200" dirty="0">
                <a:solidFill>
                  <a:schemeClr val="tx1"/>
                </a:solidFill>
                <a:effectLst/>
                <a:latin typeface="+mn-lt"/>
                <a:ea typeface="+mn-ea"/>
                <a:cs typeface="+mn-cs"/>
              </a:rPr>
              <a:t> — for joins which use equality-based conditions, it lists the expressions used for joining elements.</a:t>
            </a:r>
          </a:p>
          <a:p>
            <a:r>
              <a:rPr lang="en-US" sz="1200" b="0" i="1" kern="1200" dirty="0">
                <a:solidFill>
                  <a:schemeClr val="tx1"/>
                </a:solidFill>
                <a:effectLst/>
                <a:latin typeface="+mn-lt"/>
                <a:ea typeface="+mn-ea"/>
                <a:cs typeface="+mn-cs"/>
              </a:rPr>
              <a:t>Additional Join Condition</a:t>
            </a:r>
            <a:r>
              <a:rPr lang="en-US" sz="1200" b="0" i="0" kern="1200" dirty="0">
                <a:solidFill>
                  <a:schemeClr val="tx1"/>
                </a:solidFill>
                <a:effectLst/>
                <a:latin typeface="+mn-lt"/>
                <a:ea typeface="+mn-ea"/>
                <a:cs typeface="+mn-cs"/>
              </a:rPr>
              <a:t> — some joins use conditions containing non-equality based predicates. They are listed here.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Aggregate </a:t>
            </a:r>
            <a:r>
              <a:rPr lang="en-US" sz="1200" b="0" i="0" kern="1200" dirty="0">
                <a:solidFill>
                  <a:schemeClr val="tx1"/>
                </a:solidFill>
                <a:effectLst/>
                <a:latin typeface="+mn-lt"/>
                <a:ea typeface="+mn-ea"/>
                <a:cs typeface="+mn-cs"/>
              </a:rPr>
              <a:t>Groups input and computes aggregate functions. Can represent SQL constructs such as GROUP BY, as well as SELECT DISTINCT. Attributes:</a:t>
            </a:r>
          </a:p>
          <a:p>
            <a:r>
              <a:rPr lang="en-US" sz="1200" b="0" i="1" kern="1200" dirty="0">
                <a:solidFill>
                  <a:schemeClr val="tx1"/>
                </a:solidFill>
                <a:effectLst/>
                <a:latin typeface="+mn-lt"/>
                <a:ea typeface="+mn-ea"/>
                <a:cs typeface="+mn-cs"/>
              </a:rPr>
              <a:t>Grouping Keys</a:t>
            </a:r>
            <a:r>
              <a:rPr lang="en-US" sz="1200" b="0" i="0" kern="1200" dirty="0">
                <a:solidFill>
                  <a:schemeClr val="tx1"/>
                </a:solidFill>
                <a:effectLst/>
                <a:latin typeface="+mn-lt"/>
                <a:ea typeface="+mn-ea"/>
                <a:cs typeface="+mn-cs"/>
              </a:rPr>
              <a:t> — if GROUP BY is used, this lists the expressions we group by.</a:t>
            </a:r>
          </a:p>
          <a:p>
            <a:r>
              <a:rPr lang="en-US" sz="1200" b="0" i="1" kern="1200" dirty="0">
                <a:solidFill>
                  <a:schemeClr val="tx1"/>
                </a:solidFill>
                <a:effectLst/>
                <a:latin typeface="+mn-lt"/>
                <a:ea typeface="+mn-ea"/>
                <a:cs typeface="+mn-cs"/>
              </a:rPr>
              <a:t>Aggregate Functions</a:t>
            </a:r>
            <a:r>
              <a:rPr lang="en-US" sz="1200" b="0" i="0" kern="1200" dirty="0">
                <a:solidFill>
                  <a:schemeClr val="tx1"/>
                </a:solidFill>
                <a:effectLst/>
                <a:latin typeface="+mn-lt"/>
                <a:ea typeface="+mn-ea"/>
                <a:cs typeface="+mn-cs"/>
              </a:rPr>
              <a:t> — list of functions computed for each aggregate group, e.g. SUM.</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GroupingSets</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Represents constructs such as GROUPING SETS, ROLLUP and CUBE. Attributes:</a:t>
            </a:r>
          </a:p>
          <a:p>
            <a:r>
              <a:rPr lang="en-US" sz="1200" b="0" i="1" kern="1200" dirty="0">
                <a:solidFill>
                  <a:schemeClr val="tx1"/>
                </a:solidFill>
                <a:effectLst/>
                <a:latin typeface="+mn-lt"/>
                <a:ea typeface="+mn-ea"/>
                <a:cs typeface="+mn-cs"/>
              </a:rPr>
              <a:t>Grouping Key Sets</a:t>
            </a:r>
            <a:r>
              <a:rPr lang="en-US" sz="1200" b="0" i="0" kern="1200" dirty="0">
                <a:solidFill>
                  <a:schemeClr val="tx1"/>
                </a:solidFill>
                <a:effectLst/>
                <a:latin typeface="+mn-lt"/>
                <a:ea typeface="+mn-ea"/>
                <a:cs typeface="+mn-cs"/>
              </a:rPr>
              <a:t> — list of grouping sets</a:t>
            </a:r>
          </a:p>
          <a:p>
            <a:r>
              <a:rPr lang="en-US" sz="1200" b="0" i="1" kern="1200" dirty="0">
                <a:solidFill>
                  <a:schemeClr val="tx1"/>
                </a:solidFill>
                <a:effectLst/>
                <a:latin typeface="+mn-lt"/>
                <a:ea typeface="+mn-ea"/>
                <a:cs typeface="+mn-cs"/>
              </a:rPr>
              <a:t>Aggregate Functions</a:t>
            </a:r>
            <a:r>
              <a:rPr lang="en-US" sz="1200" b="0" i="0" kern="1200" dirty="0">
                <a:solidFill>
                  <a:schemeClr val="tx1"/>
                </a:solidFill>
                <a:effectLst/>
                <a:latin typeface="+mn-lt"/>
                <a:ea typeface="+mn-ea"/>
                <a:cs typeface="+mn-cs"/>
              </a:rPr>
              <a:t> — list of functions computed for each group, e.g. SUM.</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WindowFunction</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Computes window functions. Attributes:</a:t>
            </a:r>
          </a:p>
          <a:p>
            <a:r>
              <a:rPr lang="en-US" sz="1200" b="0" i="1" kern="1200" dirty="0">
                <a:solidFill>
                  <a:schemeClr val="tx1"/>
                </a:solidFill>
                <a:effectLst/>
                <a:latin typeface="+mn-lt"/>
                <a:ea typeface="+mn-ea"/>
                <a:cs typeface="+mn-cs"/>
              </a:rPr>
              <a:t>Window Functions</a:t>
            </a:r>
            <a:r>
              <a:rPr lang="en-US" sz="1200" b="0" i="0" kern="1200" dirty="0">
                <a:solidFill>
                  <a:schemeClr val="tx1"/>
                </a:solidFill>
                <a:effectLst/>
                <a:latin typeface="+mn-lt"/>
                <a:ea typeface="+mn-ea"/>
                <a:cs typeface="+mn-cs"/>
              </a:rPr>
              <a:t> — list of window functions computed.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Sort </a:t>
            </a:r>
            <a:r>
              <a:rPr lang="en-US" sz="1200" b="0" i="0" kern="1200" dirty="0">
                <a:solidFill>
                  <a:schemeClr val="tx1"/>
                </a:solidFill>
                <a:effectLst/>
                <a:latin typeface="+mn-lt"/>
                <a:ea typeface="+mn-ea"/>
                <a:cs typeface="+mn-cs"/>
              </a:rPr>
              <a:t>Orders input on a given expression. Attributes:</a:t>
            </a:r>
          </a:p>
          <a:p>
            <a:r>
              <a:rPr lang="en-US" sz="1200" b="0" i="1" kern="1200" dirty="0">
                <a:solidFill>
                  <a:schemeClr val="tx1"/>
                </a:solidFill>
                <a:effectLst/>
                <a:latin typeface="+mn-lt"/>
                <a:ea typeface="+mn-ea"/>
                <a:cs typeface="+mn-cs"/>
              </a:rPr>
              <a:t>Sort keys</a:t>
            </a:r>
            <a:r>
              <a:rPr lang="en-US" sz="1200" b="0" i="0" kern="1200" dirty="0">
                <a:solidFill>
                  <a:schemeClr val="tx1"/>
                </a:solidFill>
                <a:effectLst/>
                <a:latin typeface="+mn-lt"/>
                <a:ea typeface="+mn-ea"/>
                <a:cs typeface="+mn-cs"/>
              </a:rPr>
              <a:t> — expression defining the sorting order.</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SortWithLimit</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Produces a part of the input sequence after sorting, typically a result of an ORDER BY ... LIMIT ... OFFSET ... construct in SQL. Attributes:</a:t>
            </a:r>
          </a:p>
          <a:p>
            <a:r>
              <a:rPr lang="en-US" sz="1200" b="0" i="1" kern="1200" dirty="0">
                <a:solidFill>
                  <a:schemeClr val="tx1"/>
                </a:solidFill>
                <a:effectLst/>
                <a:latin typeface="+mn-lt"/>
                <a:ea typeface="+mn-ea"/>
                <a:cs typeface="+mn-cs"/>
              </a:rPr>
              <a:t>Sort keys</a:t>
            </a:r>
            <a:r>
              <a:rPr lang="en-US" sz="1200" b="0" i="0" kern="1200" dirty="0">
                <a:solidFill>
                  <a:schemeClr val="tx1"/>
                </a:solidFill>
                <a:effectLst/>
                <a:latin typeface="+mn-lt"/>
                <a:ea typeface="+mn-ea"/>
                <a:cs typeface="+mn-cs"/>
              </a:rPr>
              <a:t> — expression defining the sorting order.</a:t>
            </a:r>
          </a:p>
          <a:p>
            <a:r>
              <a:rPr lang="en-US" sz="1200" b="0" i="1" kern="1200" dirty="0">
                <a:solidFill>
                  <a:schemeClr val="tx1"/>
                </a:solidFill>
                <a:effectLst/>
                <a:latin typeface="+mn-lt"/>
                <a:ea typeface="+mn-ea"/>
                <a:cs typeface="+mn-cs"/>
              </a:rPr>
              <a:t>Number of rows</a:t>
            </a:r>
            <a:r>
              <a:rPr lang="en-US" sz="1200" b="0" i="0" kern="1200" dirty="0">
                <a:solidFill>
                  <a:schemeClr val="tx1"/>
                </a:solidFill>
                <a:effectLst/>
                <a:latin typeface="+mn-lt"/>
                <a:ea typeface="+mn-ea"/>
                <a:cs typeface="+mn-cs"/>
              </a:rPr>
              <a:t> — number of rows produced.</a:t>
            </a:r>
          </a:p>
          <a:p>
            <a:r>
              <a:rPr lang="en-US" sz="1200" b="0" i="1" kern="1200" dirty="0">
                <a:solidFill>
                  <a:schemeClr val="tx1"/>
                </a:solidFill>
                <a:effectLst/>
                <a:latin typeface="+mn-lt"/>
                <a:ea typeface="+mn-ea"/>
                <a:cs typeface="+mn-cs"/>
              </a:rPr>
              <a:t>Offset</a:t>
            </a:r>
            <a:r>
              <a:rPr lang="en-US" sz="1200" b="0" i="0" kern="1200" dirty="0">
                <a:solidFill>
                  <a:schemeClr val="tx1"/>
                </a:solidFill>
                <a:effectLst/>
                <a:latin typeface="+mn-lt"/>
                <a:ea typeface="+mn-ea"/>
                <a:cs typeface="+mn-cs"/>
              </a:rPr>
              <a:t> — position in the ordered sequence from which produced tuples are emitted.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Flatten </a:t>
            </a:r>
            <a:r>
              <a:rPr lang="en-US" sz="1200" b="0" i="0" kern="1200" dirty="0">
                <a:solidFill>
                  <a:schemeClr val="tx1"/>
                </a:solidFill>
                <a:effectLst/>
                <a:latin typeface="+mn-lt"/>
                <a:ea typeface="+mn-ea"/>
                <a:cs typeface="+mn-cs"/>
              </a:rPr>
              <a:t>Processes VARIANT records, possibly flattening them on a specified path. Attributes:</a:t>
            </a:r>
          </a:p>
          <a:p>
            <a:r>
              <a:rPr lang="en-US" sz="1200" b="0" i="1" kern="1200" dirty="0">
                <a:solidFill>
                  <a:schemeClr val="tx1"/>
                </a:solidFill>
                <a:effectLst/>
                <a:latin typeface="+mn-lt"/>
                <a:ea typeface="+mn-ea"/>
                <a:cs typeface="+mn-cs"/>
              </a:rPr>
              <a:t>input</a:t>
            </a:r>
            <a:r>
              <a:rPr lang="en-US" sz="1200" b="0" i="0" kern="1200" dirty="0">
                <a:solidFill>
                  <a:schemeClr val="tx1"/>
                </a:solidFill>
                <a:effectLst/>
                <a:latin typeface="+mn-lt"/>
                <a:ea typeface="+mn-ea"/>
                <a:cs typeface="+mn-cs"/>
              </a:rPr>
              <a:t> — the input expression used to flatten the data.</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JoinFilter</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Special filtering operation that removes tuples that can be identified as not possibly matching the condition of a Join further in the query plan. Attributes:</a:t>
            </a:r>
          </a:p>
          <a:p>
            <a:r>
              <a:rPr lang="en-US" sz="1200" b="0" i="1" kern="1200" dirty="0">
                <a:solidFill>
                  <a:schemeClr val="tx1"/>
                </a:solidFill>
                <a:effectLst/>
                <a:latin typeface="+mn-lt"/>
                <a:ea typeface="+mn-ea"/>
                <a:cs typeface="+mn-cs"/>
              </a:rPr>
              <a:t>Original join ID</a:t>
            </a:r>
            <a:r>
              <a:rPr lang="en-US" sz="1200" b="0" i="0" kern="1200" dirty="0">
                <a:solidFill>
                  <a:schemeClr val="tx1"/>
                </a:solidFill>
                <a:effectLst/>
                <a:latin typeface="+mn-lt"/>
                <a:ea typeface="+mn-ea"/>
                <a:cs typeface="+mn-cs"/>
              </a:rPr>
              <a:t> — the join used to identify tuples that can be filtered out.</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UnionAll</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Concatenates two inputs. Attributes: none.</a:t>
            </a:r>
          </a:p>
          <a:p>
            <a:r>
              <a:rPr lang="en-US" sz="1200" b="1" i="0" kern="1200" dirty="0">
                <a:solidFill>
                  <a:schemeClr val="tx1"/>
                </a:solidFill>
                <a:effectLst/>
                <a:latin typeface="+mn-lt"/>
                <a:ea typeface="+mn-ea"/>
                <a:cs typeface="+mn-cs"/>
              </a:rPr>
              <a:t>DML Operators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Insert </a:t>
            </a:r>
            <a:r>
              <a:rPr lang="en-US" sz="1200" b="0" i="0" kern="1200" dirty="0">
                <a:solidFill>
                  <a:schemeClr val="tx1"/>
                </a:solidFill>
                <a:effectLst/>
                <a:latin typeface="+mn-lt"/>
                <a:ea typeface="+mn-ea"/>
                <a:cs typeface="+mn-cs"/>
              </a:rPr>
              <a:t>Adds records to a table either through an INSERT or COPY operation. Attributes:</a:t>
            </a:r>
          </a:p>
          <a:p>
            <a:r>
              <a:rPr lang="en-US" sz="1200" b="0" i="1" kern="1200" dirty="0">
                <a:solidFill>
                  <a:schemeClr val="tx1"/>
                </a:solidFill>
                <a:effectLst/>
                <a:latin typeface="+mn-lt"/>
                <a:ea typeface="+mn-ea"/>
                <a:cs typeface="+mn-cs"/>
              </a:rPr>
              <a:t>Input expressions</a:t>
            </a:r>
            <a:r>
              <a:rPr lang="en-US" sz="1200" b="0" i="0" kern="1200" dirty="0">
                <a:solidFill>
                  <a:schemeClr val="tx1"/>
                </a:solidFill>
                <a:effectLst/>
                <a:latin typeface="+mn-lt"/>
                <a:ea typeface="+mn-ea"/>
                <a:cs typeface="+mn-cs"/>
              </a:rPr>
              <a:t> — which expressions are inserted.</a:t>
            </a:r>
          </a:p>
          <a:p>
            <a:r>
              <a:rPr lang="en-US" sz="1200" b="0" i="1" kern="1200" dirty="0">
                <a:solidFill>
                  <a:schemeClr val="tx1"/>
                </a:solidFill>
                <a:effectLst/>
                <a:latin typeface="+mn-lt"/>
                <a:ea typeface="+mn-ea"/>
                <a:cs typeface="+mn-cs"/>
              </a:rPr>
              <a:t>Table names</a:t>
            </a:r>
            <a:r>
              <a:rPr lang="en-US" sz="1200" b="0" i="0" kern="1200" dirty="0">
                <a:solidFill>
                  <a:schemeClr val="tx1"/>
                </a:solidFill>
                <a:effectLst/>
                <a:latin typeface="+mn-lt"/>
                <a:ea typeface="+mn-ea"/>
                <a:cs typeface="+mn-cs"/>
              </a:rPr>
              <a:t> — names of tables that records are added to.</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Delete </a:t>
            </a:r>
            <a:r>
              <a:rPr lang="en-US" sz="1200" b="0" i="0" kern="1200" dirty="0">
                <a:solidFill>
                  <a:schemeClr val="tx1"/>
                </a:solidFill>
                <a:effectLst/>
                <a:latin typeface="+mn-lt"/>
                <a:ea typeface="+mn-ea"/>
                <a:cs typeface="+mn-cs"/>
              </a:rPr>
              <a:t>Removes records from a table. Attributes:</a:t>
            </a:r>
          </a:p>
          <a:p>
            <a:r>
              <a:rPr lang="en-US" sz="1200" b="0" i="1" kern="1200" dirty="0">
                <a:solidFill>
                  <a:schemeClr val="tx1"/>
                </a:solidFill>
                <a:effectLst/>
                <a:latin typeface="+mn-lt"/>
                <a:ea typeface="+mn-ea"/>
                <a:cs typeface="+mn-cs"/>
              </a:rPr>
              <a:t>Table name</a:t>
            </a:r>
            <a:r>
              <a:rPr lang="en-US" sz="1200" b="0" i="0" kern="1200" dirty="0">
                <a:solidFill>
                  <a:schemeClr val="tx1"/>
                </a:solidFill>
                <a:effectLst/>
                <a:latin typeface="+mn-lt"/>
                <a:ea typeface="+mn-ea"/>
                <a:cs typeface="+mn-cs"/>
              </a:rPr>
              <a:t> — the name of the table that records are deleted from.</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Update </a:t>
            </a:r>
            <a:r>
              <a:rPr lang="en-US" sz="1200" b="0" i="0" kern="1200" dirty="0">
                <a:solidFill>
                  <a:schemeClr val="tx1"/>
                </a:solidFill>
                <a:effectLst/>
                <a:latin typeface="+mn-lt"/>
                <a:ea typeface="+mn-ea"/>
                <a:cs typeface="+mn-cs"/>
              </a:rPr>
              <a:t>Updates records in a table. Attributes:</a:t>
            </a:r>
          </a:p>
          <a:p>
            <a:r>
              <a:rPr lang="en-US" sz="1200" b="0" i="1" kern="1200" dirty="0">
                <a:solidFill>
                  <a:schemeClr val="tx1"/>
                </a:solidFill>
                <a:effectLst/>
                <a:latin typeface="+mn-lt"/>
                <a:ea typeface="+mn-ea"/>
                <a:cs typeface="+mn-cs"/>
              </a:rPr>
              <a:t>Table name</a:t>
            </a:r>
            <a:r>
              <a:rPr lang="en-US" sz="1200" b="0" i="0" kern="1200" dirty="0">
                <a:solidFill>
                  <a:schemeClr val="tx1"/>
                </a:solidFill>
                <a:effectLst/>
                <a:latin typeface="+mn-lt"/>
                <a:ea typeface="+mn-ea"/>
                <a:cs typeface="+mn-cs"/>
              </a:rPr>
              <a:t> — the name of the updated table.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Merge </a:t>
            </a:r>
            <a:r>
              <a:rPr lang="en-US" sz="1200" b="0" i="0" kern="1200" dirty="0">
                <a:solidFill>
                  <a:schemeClr val="tx1"/>
                </a:solidFill>
                <a:effectLst/>
                <a:latin typeface="+mn-lt"/>
                <a:ea typeface="+mn-ea"/>
                <a:cs typeface="+mn-cs"/>
              </a:rPr>
              <a:t>Performs a MERGE operation on a table. Attributes:</a:t>
            </a:r>
          </a:p>
          <a:p>
            <a:r>
              <a:rPr lang="en-US" sz="1200" b="0" i="1" kern="1200" dirty="0">
                <a:solidFill>
                  <a:schemeClr val="tx1"/>
                </a:solidFill>
                <a:effectLst/>
                <a:latin typeface="+mn-lt"/>
                <a:ea typeface="+mn-ea"/>
                <a:cs typeface="+mn-cs"/>
              </a:rPr>
              <a:t>Full table name</a:t>
            </a:r>
            <a:r>
              <a:rPr lang="en-US" sz="1200" b="0" i="0" kern="1200" dirty="0">
                <a:solidFill>
                  <a:schemeClr val="tx1"/>
                </a:solidFill>
                <a:effectLst/>
                <a:latin typeface="+mn-lt"/>
                <a:ea typeface="+mn-ea"/>
                <a:cs typeface="+mn-cs"/>
              </a:rPr>
              <a:t> — the name of the updated table.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Unload </a:t>
            </a:r>
            <a:r>
              <a:rPr lang="en-US" sz="1200" b="0" i="0" kern="1200" dirty="0">
                <a:solidFill>
                  <a:schemeClr val="tx1"/>
                </a:solidFill>
                <a:effectLst/>
                <a:latin typeface="+mn-lt"/>
                <a:ea typeface="+mn-ea"/>
                <a:cs typeface="+mn-cs"/>
              </a:rPr>
              <a:t>Represents a COPY operation that exports data from a table into a file in a stage. Attributes:</a:t>
            </a:r>
          </a:p>
          <a:p>
            <a:r>
              <a:rPr lang="en-US" sz="1200" b="0" i="1" kern="1200" dirty="0">
                <a:solidFill>
                  <a:schemeClr val="tx1"/>
                </a:solidFill>
                <a:effectLst/>
                <a:latin typeface="+mn-lt"/>
                <a:ea typeface="+mn-ea"/>
                <a:cs typeface="+mn-cs"/>
              </a:rPr>
              <a:t>Location</a:t>
            </a:r>
            <a:r>
              <a:rPr lang="en-US" sz="1200" b="0" i="0" kern="1200" dirty="0">
                <a:solidFill>
                  <a:schemeClr val="tx1"/>
                </a:solidFill>
                <a:effectLst/>
                <a:latin typeface="+mn-lt"/>
                <a:ea typeface="+mn-ea"/>
                <a:cs typeface="+mn-cs"/>
              </a:rPr>
              <a:t> - the name of the stage where the data is saved.</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10</a:t>
            </a:fld>
            <a:endParaRPr lang="en-US"/>
          </a:p>
        </p:txBody>
      </p:sp>
    </p:spTree>
    <p:extLst>
      <p:ext uri="{BB962C8B-B14F-4D97-AF65-F5344CB8AC3E}">
        <p14:creationId xmlns:p14="http://schemas.microsoft.com/office/powerpoint/2010/main" val="4184408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circle back to this later today but good to take a look at it now </a:t>
            </a:r>
          </a:p>
        </p:txBody>
      </p:sp>
      <p:sp>
        <p:nvSpPr>
          <p:cNvPr id="4" name="Slide Number Placeholder 3"/>
          <p:cNvSpPr>
            <a:spLocks noGrp="1"/>
          </p:cNvSpPr>
          <p:nvPr>
            <p:ph type="sldNum" sz="quarter" idx="5"/>
          </p:nvPr>
        </p:nvSpPr>
        <p:spPr/>
        <p:txBody>
          <a:bodyPr/>
          <a:lstStyle/>
          <a:p>
            <a:fld id="{508CA472-7F2E-4E76-B936-E2F0FA71052E}" type="slidenum">
              <a:rPr lang="en-US" smtClean="0"/>
              <a:t>11</a:t>
            </a:fld>
            <a:endParaRPr lang="en-US"/>
          </a:p>
        </p:txBody>
      </p:sp>
    </p:spTree>
    <p:extLst>
      <p:ext uri="{BB962C8B-B14F-4D97-AF65-F5344CB8AC3E}">
        <p14:creationId xmlns:p14="http://schemas.microsoft.com/office/powerpoint/2010/main" val="2883726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12</a:t>
            </a:fld>
            <a:endParaRPr lang="en-US"/>
          </a:p>
        </p:txBody>
      </p:sp>
    </p:spTree>
    <p:extLst>
      <p:ext uri="{BB962C8B-B14F-4D97-AF65-F5344CB8AC3E}">
        <p14:creationId xmlns:p14="http://schemas.microsoft.com/office/powerpoint/2010/main" val="18412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query and I want you all to break into groups and optimize it and fix any errors</a:t>
            </a:r>
          </a:p>
        </p:txBody>
      </p:sp>
      <p:sp>
        <p:nvSpPr>
          <p:cNvPr id="4" name="Slide Number Placeholder 3"/>
          <p:cNvSpPr>
            <a:spLocks noGrp="1"/>
          </p:cNvSpPr>
          <p:nvPr>
            <p:ph type="sldNum" sz="quarter" idx="5"/>
          </p:nvPr>
        </p:nvSpPr>
        <p:spPr/>
        <p:txBody>
          <a:bodyPr/>
          <a:lstStyle/>
          <a:p>
            <a:fld id="{508CA472-7F2E-4E76-B936-E2F0FA71052E}" type="slidenum">
              <a:rPr lang="en-US" smtClean="0"/>
              <a:t>13</a:t>
            </a:fld>
            <a:endParaRPr lang="en-US"/>
          </a:p>
        </p:txBody>
      </p:sp>
    </p:spTree>
    <p:extLst>
      <p:ext uri="{BB962C8B-B14F-4D97-AF65-F5344CB8AC3E}">
        <p14:creationId xmlns:p14="http://schemas.microsoft.com/office/powerpoint/2010/main" val="2543383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CA472-7F2E-4E76-B936-E2F0FA71052E}" type="slidenum">
              <a:rPr lang="en-US" smtClean="0"/>
              <a:t>16</a:t>
            </a:fld>
            <a:endParaRPr lang="en-US"/>
          </a:p>
        </p:txBody>
      </p:sp>
    </p:spTree>
    <p:extLst>
      <p:ext uri="{BB962C8B-B14F-4D97-AF65-F5344CB8AC3E}">
        <p14:creationId xmlns:p14="http://schemas.microsoft.com/office/powerpoint/2010/main" val="27832604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29208" y="385645"/>
            <a:ext cx="8797678"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973263" y="4756150"/>
            <a:ext cx="4122737" cy="1336675"/>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2400"/>
              <a:buFont typeface="Helvetica Neue Light"/>
              <a:buNone/>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4.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24.png"/><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4.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33.tiff"/></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6.png"/><Relationship Id="rId5" Type="http://schemas.microsoft.com/office/2007/relationships/hdphoto" Target="../media/hdphoto4.wdp"/><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4" Type="http://schemas.microsoft.com/office/2007/relationships/hdphoto" Target="../media/hdphoto5.wdp"/></Relationships>
</file>

<file path=ppt/slides/_rels/slide4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4.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4.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hyperlink" Target="https://docs.snowflake.com/en/sql-reference/functions/count.html"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862444" y="477982"/>
            <a:ext cx="10671187"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dirty="0">
                <a:solidFill>
                  <a:srgbClr val="F17E3A"/>
                </a:solidFill>
                <a:latin typeface="Calibri"/>
                <a:ea typeface="Calibri"/>
                <a:cs typeface="Calibri"/>
                <a:sym typeface="Calibri"/>
              </a:rPr>
              <a:t>Data Engineering Module 3</a:t>
            </a:r>
            <a:endParaRPr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Kerry Nakayama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D9A1857-3B67-0641-845C-D03FE89E2E36}"/>
              </a:ext>
            </a:extLst>
          </p:cNvPr>
          <p:cNvSpPr/>
          <p:nvPr/>
        </p:nvSpPr>
        <p:spPr>
          <a:xfrm>
            <a:off x="3578087" y="3416320"/>
            <a:ext cx="4651514" cy="3117680"/>
          </a:xfrm>
          <a:prstGeom prst="rect">
            <a:avLst/>
          </a:prstGeom>
          <a:solidFill>
            <a:srgbClr val="00B0F0">
              <a:alpha val="5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CF5DBD5-A244-1B42-9A72-B375F954B455}"/>
              </a:ext>
            </a:extLst>
          </p:cNvPr>
          <p:cNvSpPr/>
          <p:nvPr/>
        </p:nvSpPr>
        <p:spPr>
          <a:xfrm>
            <a:off x="7412449" y="3825125"/>
            <a:ext cx="3409251" cy="2585323"/>
          </a:xfrm>
          <a:prstGeom prst="rect">
            <a:avLst/>
          </a:prstGeom>
          <a:solidFill>
            <a:srgbClr val="058A03">
              <a:alpha val="5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8EE8BF6-26EA-DD4F-9F10-AD273D6C0F9B}"/>
              </a:ext>
            </a:extLst>
          </p:cNvPr>
          <p:cNvSpPr/>
          <p:nvPr/>
        </p:nvSpPr>
        <p:spPr>
          <a:xfrm>
            <a:off x="896273" y="3763767"/>
            <a:ext cx="3409251" cy="2585323"/>
          </a:xfrm>
          <a:prstGeom prst="rect">
            <a:avLst/>
          </a:prstGeom>
          <a:solidFill>
            <a:srgbClr val="48A67E">
              <a:alpha val="5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Query Profile to Analyze Queries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221842" y="1181203"/>
            <a:ext cx="11850888" cy="4680000"/>
          </a:xfrm>
        </p:spPr>
        <p:txBody>
          <a:bodyPr/>
          <a:lstStyle/>
          <a:p>
            <a:r>
              <a:rPr lang="en-US" dirty="0"/>
              <a:t>Query Profile</a:t>
            </a:r>
          </a:p>
          <a:p>
            <a:pPr lvl="1">
              <a:buFont typeface="Wingdings" pitchFamily="2" charset="2"/>
              <a:buChar char="Ø"/>
            </a:pPr>
            <a:r>
              <a:rPr lang="en-US" dirty="0"/>
              <a:t>QP is a powerful tool for understanding the mechanics of queries</a:t>
            </a:r>
          </a:p>
          <a:p>
            <a:pPr lvl="1">
              <a:buFont typeface="Wingdings" pitchFamily="2" charset="2"/>
              <a:buChar char="Ø"/>
            </a:pPr>
            <a:r>
              <a:rPr lang="en-US" dirty="0"/>
              <a:t>It can be used whenever you want or need to know more about the performance or behavior of a particular query </a:t>
            </a:r>
          </a:p>
          <a:p>
            <a:pPr lvl="1">
              <a:buFont typeface="Wingdings" pitchFamily="2" charset="2"/>
              <a:buChar char="Ø"/>
            </a:pPr>
            <a:r>
              <a:rPr lang="en-US" dirty="0"/>
              <a:t>It is designed to help you spot typical mistakes in SQL query expressions to identify potential performance bottlenecks and improvement opportunities</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sp>
        <p:nvSpPr>
          <p:cNvPr id="5" name="TextBox 4">
            <a:extLst>
              <a:ext uri="{FF2B5EF4-FFF2-40B4-BE49-F238E27FC236}">
                <a16:creationId xmlns:a16="http://schemas.microsoft.com/office/drawing/2014/main" id="{83E1AA4B-7F83-C048-A61E-E5723C19A3D5}"/>
              </a:ext>
            </a:extLst>
          </p:cNvPr>
          <p:cNvSpPr txBox="1"/>
          <p:nvPr/>
        </p:nvSpPr>
        <p:spPr>
          <a:xfrm>
            <a:off x="1107512" y="3825125"/>
            <a:ext cx="2986775" cy="2585323"/>
          </a:xfrm>
          <a:prstGeom prst="rect">
            <a:avLst/>
          </a:prstGeom>
          <a:noFill/>
        </p:spPr>
        <p:txBody>
          <a:bodyPr wrap="square" rtlCol="0">
            <a:spAutoFit/>
          </a:bodyPr>
          <a:lstStyle/>
          <a:p>
            <a:r>
              <a:rPr lang="en-US" b="1" dirty="0"/>
              <a:t>Data Access and Generation Operators</a:t>
            </a:r>
          </a:p>
          <a:p>
            <a:endParaRPr lang="en-US" b="1" dirty="0"/>
          </a:p>
          <a:p>
            <a:pPr marL="285750" indent="-285750">
              <a:buFont typeface="Wingdings" pitchFamily="2" charset="2"/>
              <a:buChar char="Ø"/>
            </a:pPr>
            <a:r>
              <a:rPr lang="en-US" dirty="0"/>
              <a:t>Table Scan</a:t>
            </a:r>
          </a:p>
          <a:p>
            <a:pPr marL="285750" indent="-285750">
              <a:buFont typeface="Wingdings" pitchFamily="2" charset="2"/>
              <a:buChar char="Ø"/>
            </a:pPr>
            <a:r>
              <a:rPr lang="en-US" dirty="0"/>
              <a:t>Values Clause</a:t>
            </a:r>
          </a:p>
          <a:p>
            <a:pPr marL="285750" indent="-285750">
              <a:buFont typeface="Wingdings" pitchFamily="2" charset="2"/>
              <a:buChar char="Ø"/>
            </a:pPr>
            <a:r>
              <a:rPr lang="en-US" dirty="0"/>
              <a:t>Generator</a:t>
            </a:r>
          </a:p>
          <a:p>
            <a:pPr marL="285750" indent="-285750">
              <a:buFont typeface="Wingdings" pitchFamily="2" charset="2"/>
              <a:buChar char="Ø"/>
            </a:pPr>
            <a:r>
              <a:rPr lang="en-US" dirty="0"/>
              <a:t>External Scan</a:t>
            </a:r>
          </a:p>
          <a:p>
            <a:pPr marL="285750" indent="-285750">
              <a:buFont typeface="Wingdings" pitchFamily="2" charset="2"/>
              <a:buChar char="Ø"/>
            </a:pPr>
            <a:r>
              <a:rPr lang="en-US" dirty="0"/>
              <a:t>Internal Object</a:t>
            </a:r>
          </a:p>
          <a:p>
            <a:endParaRPr lang="en-US" dirty="0"/>
          </a:p>
        </p:txBody>
      </p:sp>
      <p:sp>
        <p:nvSpPr>
          <p:cNvPr id="6" name="TextBox 5">
            <a:extLst>
              <a:ext uri="{FF2B5EF4-FFF2-40B4-BE49-F238E27FC236}">
                <a16:creationId xmlns:a16="http://schemas.microsoft.com/office/drawing/2014/main" id="{00572EBE-FFEA-AA4E-99C3-F0E407A94528}"/>
              </a:ext>
            </a:extLst>
          </p:cNvPr>
          <p:cNvSpPr txBox="1"/>
          <p:nvPr/>
        </p:nvSpPr>
        <p:spPr>
          <a:xfrm>
            <a:off x="4643618" y="3441680"/>
            <a:ext cx="3849757" cy="3416320"/>
          </a:xfrm>
          <a:prstGeom prst="rect">
            <a:avLst/>
          </a:prstGeom>
          <a:noFill/>
        </p:spPr>
        <p:txBody>
          <a:bodyPr wrap="square" rtlCol="0">
            <a:spAutoFit/>
          </a:bodyPr>
          <a:lstStyle/>
          <a:p>
            <a:r>
              <a:rPr lang="en-US" b="1" dirty="0"/>
              <a:t>Data Processing Operators</a:t>
            </a:r>
          </a:p>
          <a:p>
            <a:endParaRPr lang="en-US" b="1" dirty="0"/>
          </a:p>
          <a:p>
            <a:pPr marL="285750" indent="-285750">
              <a:buFont typeface="Wingdings" pitchFamily="2" charset="2"/>
              <a:buChar char="Ø"/>
            </a:pPr>
            <a:r>
              <a:rPr lang="en-US" dirty="0"/>
              <a:t>Filter</a:t>
            </a:r>
          </a:p>
          <a:p>
            <a:pPr marL="285750" indent="-285750">
              <a:buFont typeface="Wingdings" pitchFamily="2" charset="2"/>
              <a:buChar char="Ø"/>
            </a:pPr>
            <a:r>
              <a:rPr lang="en-US" dirty="0"/>
              <a:t>Join</a:t>
            </a:r>
          </a:p>
          <a:p>
            <a:pPr marL="285750" indent="-285750">
              <a:buFont typeface="Wingdings" pitchFamily="2" charset="2"/>
              <a:buChar char="Ø"/>
            </a:pPr>
            <a:r>
              <a:rPr lang="en-US" dirty="0"/>
              <a:t>Aggregate</a:t>
            </a:r>
          </a:p>
          <a:p>
            <a:pPr marL="285750" indent="-285750">
              <a:buFont typeface="Wingdings" pitchFamily="2" charset="2"/>
              <a:buChar char="Ø"/>
            </a:pPr>
            <a:r>
              <a:rPr lang="en-US" dirty="0"/>
              <a:t>Grouping Sets</a:t>
            </a:r>
          </a:p>
          <a:p>
            <a:pPr marL="285750" indent="-285750">
              <a:buFont typeface="Wingdings" pitchFamily="2" charset="2"/>
              <a:buChar char="Ø"/>
            </a:pPr>
            <a:r>
              <a:rPr lang="en-US" dirty="0"/>
              <a:t>Window Function</a:t>
            </a:r>
          </a:p>
          <a:p>
            <a:pPr marL="285750" indent="-285750">
              <a:buFont typeface="Wingdings" pitchFamily="2" charset="2"/>
              <a:buChar char="Ø"/>
            </a:pPr>
            <a:r>
              <a:rPr lang="en-US" dirty="0"/>
              <a:t>Sort / Sort with Limit</a:t>
            </a:r>
          </a:p>
          <a:p>
            <a:pPr marL="285750" indent="-285750">
              <a:buFont typeface="Wingdings" pitchFamily="2" charset="2"/>
              <a:buChar char="Ø"/>
            </a:pPr>
            <a:r>
              <a:rPr lang="en-US" dirty="0"/>
              <a:t>Flatten</a:t>
            </a:r>
          </a:p>
          <a:p>
            <a:pPr marL="285750" indent="-285750">
              <a:buFont typeface="Wingdings" pitchFamily="2" charset="2"/>
              <a:buChar char="Ø"/>
            </a:pPr>
            <a:r>
              <a:rPr lang="en-US" dirty="0"/>
              <a:t>Join Filter</a:t>
            </a:r>
          </a:p>
          <a:p>
            <a:pPr marL="285750" indent="-285750">
              <a:buFont typeface="Wingdings" pitchFamily="2" charset="2"/>
              <a:buChar char="Ø"/>
            </a:pPr>
            <a:r>
              <a:rPr lang="en-US" dirty="0"/>
              <a:t>Union All</a:t>
            </a:r>
          </a:p>
          <a:p>
            <a:endParaRPr lang="en-US" dirty="0"/>
          </a:p>
        </p:txBody>
      </p:sp>
      <p:sp>
        <p:nvSpPr>
          <p:cNvPr id="7" name="Rectangle 6">
            <a:extLst>
              <a:ext uri="{FF2B5EF4-FFF2-40B4-BE49-F238E27FC236}">
                <a16:creationId xmlns:a16="http://schemas.microsoft.com/office/drawing/2014/main" id="{B9C2E1AF-820A-CB4E-8C9B-66BA94F1577B}"/>
              </a:ext>
            </a:extLst>
          </p:cNvPr>
          <p:cNvSpPr/>
          <p:nvPr/>
        </p:nvSpPr>
        <p:spPr>
          <a:xfrm>
            <a:off x="8371321" y="3963624"/>
            <a:ext cx="1847622" cy="2308324"/>
          </a:xfrm>
          <a:prstGeom prst="rect">
            <a:avLst/>
          </a:prstGeom>
        </p:spPr>
        <p:txBody>
          <a:bodyPr wrap="none">
            <a:spAutoFit/>
          </a:bodyPr>
          <a:lstStyle/>
          <a:p>
            <a:r>
              <a:rPr lang="en-US" b="1" dirty="0"/>
              <a:t>DML Operators</a:t>
            </a:r>
          </a:p>
          <a:p>
            <a:endParaRPr lang="en-US" dirty="0"/>
          </a:p>
          <a:p>
            <a:pPr marL="285750" indent="-285750">
              <a:buFont typeface="Wingdings" pitchFamily="2" charset="2"/>
              <a:buChar char="Ø"/>
            </a:pPr>
            <a:r>
              <a:rPr lang="en-US" dirty="0"/>
              <a:t>Insert</a:t>
            </a:r>
          </a:p>
          <a:p>
            <a:pPr marL="285750" indent="-285750">
              <a:buFont typeface="Wingdings" pitchFamily="2" charset="2"/>
              <a:buChar char="Ø"/>
            </a:pPr>
            <a:r>
              <a:rPr lang="en-US" dirty="0"/>
              <a:t>Delete</a:t>
            </a:r>
          </a:p>
          <a:p>
            <a:pPr marL="285750" indent="-285750">
              <a:buFont typeface="Wingdings" pitchFamily="2" charset="2"/>
              <a:buChar char="Ø"/>
            </a:pPr>
            <a:r>
              <a:rPr lang="en-US" dirty="0"/>
              <a:t>Update</a:t>
            </a:r>
          </a:p>
          <a:p>
            <a:pPr marL="285750" indent="-285750">
              <a:buFont typeface="Wingdings" pitchFamily="2" charset="2"/>
              <a:buChar char="Ø"/>
            </a:pPr>
            <a:r>
              <a:rPr lang="en-US" dirty="0"/>
              <a:t>Merge</a:t>
            </a:r>
          </a:p>
          <a:p>
            <a:pPr marL="285750" indent="-285750">
              <a:buFont typeface="Wingdings" pitchFamily="2" charset="2"/>
              <a:buChar char="Ø"/>
            </a:pPr>
            <a:r>
              <a:rPr lang="en-US" dirty="0"/>
              <a:t>Unload</a:t>
            </a:r>
          </a:p>
          <a:p>
            <a:pPr marL="285750" indent="-285750">
              <a:buFont typeface="Wingdings" pitchFamily="2" charset="2"/>
              <a:buChar char="Ø"/>
            </a:pPr>
            <a:endParaRPr lang="en-US" dirty="0"/>
          </a:p>
        </p:txBody>
      </p:sp>
      <p:pic>
        <p:nvPicPr>
          <p:cNvPr id="11" name="Picture 10">
            <a:extLst>
              <a:ext uri="{FF2B5EF4-FFF2-40B4-BE49-F238E27FC236}">
                <a16:creationId xmlns:a16="http://schemas.microsoft.com/office/drawing/2014/main" id="{A3913716-AFDE-CD4F-ADDF-6AA17AD829D6}"/>
              </a:ext>
            </a:extLst>
          </p:cNvPr>
          <p:cNvPicPr>
            <a:picLocks noChangeAspect="1"/>
          </p:cNvPicPr>
          <p:nvPr/>
        </p:nvPicPr>
        <p:blipFill>
          <a:blip r:embed="rId3"/>
          <a:stretch>
            <a:fillRect/>
          </a:stretch>
        </p:blipFill>
        <p:spPr>
          <a:xfrm rot="20894806">
            <a:off x="6627589" y="366830"/>
            <a:ext cx="1680547" cy="1225399"/>
          </a:xfrm>
          <a:prstGeom prst="rect">
            <a:avLst/>
          </a:prstGeom>
        </p:spPr>
      </p:pic>
    </p:spTree>
    <p:extLst>
      <p:ext uri="{BB962C8B-B14F-4D97-AF65-F5344CB8AC3E}">
        <p14:creationId xmlns:p14="http://schemas.microsoft.com/office/powerpoint/2010/main" val="1428645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Query Profile</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p:txBody>
          <a:bodyPr/>
          <a:lstStyle/>
          <a:p>
            <a:r>
              <a:rPr lang="en-US" dirty="0"/>
              <a:t>Powerful tool for understanding the mechanics of queries </a:t>
            </a:r>
          </a:p>
          <a:p>
            <a:pPr lvl="1">
              <a:buFont typeface="Wingdings" pitchFamily="2" charset="2"/>
              <a:buChar char="Ø"/>
            </a:pPr>
            <a:r>
              <a:rPr lang="en-US" dirty="0"/>
              <a:t>Identify potential performance bottlenecks</a:t>
            </a:r>
          </a:p>
          <a:p>
            <a:r>
              <a:rPr lang="en-US" dirty="0"/>
              <a:t>Available through the web interface</a:t>
            </a:r>
          </a:p>
          <a:p>
            <a:r>
              <a:rPr lang="en-US" dirty="0"/>
              <a:t>Provides a graphical representation of the main components of processing plan for the query</a:t>
            </a:r>
          </a:p>
          <a:p>
            <a:pPr lvl="1">
              <a:buFont typeface="Wingdings" pitchFamily="2" charset="2"/>
              <a:buChar char="Ø"/>
            </a:pPr>
            <a:r>
              <a:rPr lang="en-US" dirty="0"/>
              <a:t>Provides statistics and details of the overall query</a:t>
            </a:r>
          </a:p>
        </p:txBody>
      </p:sp>
      <p:pic>
        <p:nvPicPr>
          <p:cNvPr id="5" name="Picture 4">
            <a:extLst>
              <a:ext uri="{FF2B5EF4-FFF2-40B4-BE49-F238E27FC236}">
                <a16:creationId xmlns:a16="http://schemas.microsoft.com/office/drawing/2014/main" id="{C44A623A-D9A3-234F-9F0A-5606CE5E29E1}"/>
              </a:ext>
            </a:extLst>
          </p:cNvPr>
          <p:cNvPicPr>
            <a:picLocks noChangeAspect="1"/>
          </p:cNvPicPr>
          <p:nvPr/>
        </p:nvPicPr>
        <p:blipFill>
          <a:blip r:embed="rId3"/>
          <a:stretch>
            <a:fillRect/>
          </a:stretch>
        </p:blipFill>
        <p:spPr>
          <a:xfrm>
            <a:off x="8408601" y="3810048"/>
            <a:ext cx="2218210" cy="2949990"/>
          </a:xfrm>
          <a:prstGeom prst="rect">
            <a:avLst/>
          </a:prstGeom>
        </p:spPr>
      </p:pic>
      <p:pic>
        <p:nvPicPr>
          <p:cNvPr id="6" name="Picture 5">
            <a:extLst>
              <a:ext uri="{FF2B5EF4-FFF2-40B4-BE49-F238E27FC236}">
                <a16:creationId xmlns:a16="http://schemas.microsoft.com/office/drawing/2014/main" id="{8ABC8E6A-30EA-364D-86FC-90EA857A3194}"/>
              </a:ext>
            </a:extLst>
          </p:cNvPr>
          <p:cNvPicPr>
            <a:picLocks noChangeAspect="1"/>
          </p:cNvPicPr>
          <p:nvPr/>
        </p:nvPicPr>
        <p:blipFill>
          <a:blip r:embed="rId4"/>
          <a:stretch>
            <a:fillRect/>
          </a:stretch>
        </p:blipFill>
        <p:spPr>
          <a:xfrm>
            <a:off x="2244810" y="4330772"/>
            <a:ext cx="5329881" cy="1861228"/>
          </a:xfrm>
          <a:prstGeom prst="rect">
            <a:avLst/>
          </a:prstGeom>
        </p:spPr>
      </p:pic>
    </p:spTree>
    <p:extLst>
      <p:ext uri="{BB962C8B-B14F-4D97-AF65-F5344CB8AC3E}">
        <p14:creationId xmlns:p14="http://schemas.microsoft.com/office/powerpoint/2010/main" val="3738417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EA86F-ECE2-D34E-A6E0-EDA6A3420BC5}"/>
              </a:ext>
            </a:extLst>
          </p:cNvPr>
          <p:cNvSpPr>
            <a:spLocks noGrp="1"/>
          </p:cNvSpPr>
          <p:nvPr>
            <p:ph type="title"/>
          </p:nvPr>
        </p:nvSpPr>
        <p:spPr/>
        <p:txBody>
          <a:bodyPr/>
          <a:lstStyle/>
          <a:p>
            <a:r>
              <a:rPr lang="en-US" dirty="0"/>
              <a:t>Query Profile</a:t>
            </a:r>
          </a:p>
        </p:txBody>
      </p:sp>
      <p:sp>
        <p:nvSpPr>
          <p:cNvPr id="4" name="Slide Number Placeholder 3">
            <a:extLst>
              <a:ext uri="{FF2B5EF4-FFF2-40B4-BE49-F238E27FC236}">
                <a16:creationId xmlns:a16="http://schemas.microsoft.com/office/drawing/2014/main" id="{2687B686-A78D-F24A-BEF7-01CA51C7559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pic>
        <p:nvPicPr>
          <p:cNvPr id="15" name="Picture 14">
            <a:extLst>
              <a:ext uri="{FF2B5EF4-FFF2-40B4-BE49-F238E27FC236}">
                <a16:creationId xmlns:a16="http://schemas.microsoft.com/office/drawing/2014/main" id="{23C8A246-CEB2-FE4B-941F-6690DF93DBA2}"/>
              </a:ext>
            </a:extLst>
          </p:cNvPr>
          <p:cNvPicPr>
            <a:picLocks noChangeAspect="1"/>
          </p:cNvPicPr>
          <p:nvPr/>
        </p:nvPicPr>
        <p:blipFill>
          <a:blip r:embed="rId3"/>
          <a:stretch>
            <a:fillRect/>
          </a:stretch>
        </p:blipFill>
        <p:spPr>
          <a:xfrm>
            <a:off x="1033597" y="1353485"/>
            <a:ext cx="10124806" cy="5062403"/>
          </a:xfrm>
          <a:prstGeom prst="rect">
            <a:avLst/>
          </a:prstGeom>
        </p:spPr>
      </p:pic>
    </p:spTree>
    <p:extLst>
      <p:ext uri="{BB962C8B-B14F-4D97-AF65-F5344CB8AC3E}">
        <p14:creationId xmlns:p14="http://schemas.microsoft.com/office/powerpoint/2010/main" val="761892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Lab1</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pic>
        <p:nvPicPr>
          <p:cNvPr id="3" name="Picture 2">
            <a:extLst>
              <a:ext uri="{FF2B5EF4-FFF2-40B4-BE49-F238E27FC236}">
                <a16:creationId xmlns:a16="http://schemas.microsoft.com/office/drawing/2014/main" id="{9E3DCDB3-4EE7-7247-96CC-01514E89A03C}"/>
              </a:ext>
            </a:extLst>
          </p:cNvPr>
          <p:cNvPicPr>
            <a:picLocks noChangeAspect="1"/>
          </p:cNvPicPr>
          <p:nvPr/>
        </p:nvPicPr>
        <p:blipFill>
          <a:blip r:embed="rId3"/>
          <a:stretch>
            <a:fillRect/>
          </a:stretch>
        </p:blipFill>
        <p:spPr>
          <a:xfrm>
            <a:off x="1538867" y="1627237"/>
            <a:ext cx="3495288" cy="3495288"/>
          </a:xfrm>
          <a:prstGeom prst="rect">
            <a:avLst/>
          </a:prstGeom>
        </p:spPr>
      </p:pic>
      <p:pic>
        <p:nvPicPr>
          <p:cNvPr id="6" name="Picture 5">
            <a:extLst>
              <a:ext uri="{FF2B5EF4-FFF2-40B4-BE49-F238E27FC236}">
                <a16:creationId xmlns:a16="http://schemas.microsoft.com/office/drawing/2014/main" id="{F5D3A41B-BC57-2040-8D12-2BC9DBB7D472}"/>
              </a:ext>
            </a:extLst>
          </p:cNvPr>
          <p:cNvPicPr>
            <a:picLocks noChangeAspect="1"/>
          </p:cNvPicPr>
          <p:nvPr/>
        </p:nvPicPr>
        <p:blipFill>
          <a:blip r:embed="rId4"/>
          <a:stretch>
            <a:fillRect/>
          </a:stretch>
        </p:blipFill>
        <p:spPr>
          <a:xfrm>
            <a:off x="8161762" y="3969835"/>
            <a:ext cx="3035411" cy="2384966"/>
          </a:xfrm>
          <a:prstGeom prst="rect">
            <a:avLst/>
          </a:prstGeom>
        </p:spPr>
      </p:pic>
      <p:sp>
        <p:nvSpPr>
          <p:cNvPr id="7" name="Freeform 6">
            <a:extLst>
              <a:ext uri="{FF2B5EF4-FFF2-40B4-BE49-F238E27FC236}">
                <a16:creationId xmlns:a16="http://schemas.microsoft.com/office/drawing/2014/main" id="{A4ECE49D-9D7E-4E4E-ADA6-A66A9D6FFB69}"/>
              </a:ext>
            </a:extLst>
          </p:cNvPr>
          <p:cNvSpPr/>
          <p:nvPr/>
        </p:nvSpPr>
        <p:spPr>
          <a:xfrm>
            <a:off x="4708704" y="1994053"/>
            <a:ext cx="4474538" cy="3993932"/>
          </a:xfrm>
          <a:custGeom>
            <a:avLst/>
            <a:gdLst>
              <a:gd name="connsiteX0" fmla="*/ 0 w 4474538"/>
              <a:gd name="connsiteY0" fmla="*/ 1719083 h 3993932"/>
              <a:gd name="connsiteX1" fmla="*/ 970156 w 4474538"/>
              <a:gd name="connsiteY1" fmla="*/ 1150371 h 3993932"/>
              <a:gd name="connsiteX2" fmla="*/ 1271239 w 4474538"/>
              <a:gd name="connsiteY2" fmla="*/ 157912 h 3993932"/>
              <a:gd name="connsiteX3" fmla="*/ 2486722 w 4474538"/>
              <a:gd name="connsiteY3" fmla="*/ 68702 h 3993932"/>
              <a:gd name="connsiteX4" fmla="*/ 3233854 w 4474538"/>
              <a:gd name="connsiteY4" fmla="*/ 826985 h 3993932"/>
              <a:gd name="connsiteX5" fmla="*/ 2631688 w 4474538"/>
              <a:gd name="connsiteY5" fmla="*/ 1261883 h 3993932"/>
              <a:gd name="connsiteX6" fmla="*/ 2330605 w 4474538"/>
              <a:gd name="connsiteY6" fmla="*/ 626263 h 3993932"/>
              <a:gd name="connsiteX7" fmla="*/ 3334215 w 4474538"/>
              <a:gd name="connsiteY7" fmla="*/ 358634 h 3993932"/>
              <a:gd name="connsiteX8" fmla="*/ 4460488 w 4474538"/>
              <a:gd name="connsiteY8" fmla="*/ 1496058 h 3993932"/>
              <a:gd name="connsiteX9" fmla="*/ 2509024 w 4474538"/>
              <a:gd name="connsiteY9" fmla="*/ 2756146 h 3993932"/>
              <a:gd name="connsiteX10" fmla="*/ 1773044 w 4474538"/>
              <a:gd name="connsiteY10" fmla="*/ 3704000 h 3993932"/>
              <a:gd name="connsiteX11" fmla="*/ 2921619 w 4474538"/>
              <a:gd name="connsiteY11" fmla="*/ 3993932 h 3993932"/>
              <a:gd name="connsiteX12" fmla="*/ 2921619 w 4474538"/>
              <a:gd name="connsiteY12" fmla="*/ 3993932 h 39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4538" h="3993932">
                <a:moveTo>
                  <a:pt x="0" y="1719083"/>
                </a:moveTo>
                <a:cubicBezTo>
                  <a:pt x="379141" y="1564824"/>
                  <a:pt x="758283" y="1410566"/>
                  <a:pt x="970156" y="1150371"/>
                </a:cubicBezTo>
                <a:cubicBezTo>
                  <a:pt x="1182029" y="890176"/>
                  <a:pt x="1018478" y="338190"/>
                  <a:pt x="1271239" y="157912"/>
                </a:cubicBezTo>
                <a:cubicBezTo>
                  <a:pt x="1524000" y="-22366"/>
                  <a:pt x="2159620" y="-42810"/>
                  <a:pt x="2486722" y="68702"/>
                </a:cubicBezTo>
                <a:cubicBezTo>
                  <a:pt x="2813825" y="180214"/>
                  <a:pt x="3209693" y="628121"/>
                  <a:pt x="3233854" y="826985"/>
                </a:cubicBezTo>
                <a:cubicBezTo>
                  <a:pt x="3258015" y="1025849"/>
                  <a:pt x="2782229" y="1295337"/>
                  <a:pt x="2631688" y="1261883"/>
                </a:cubicBezTo>
                <a:cubicBezTo>
                  <a:pt x="2481147" y="1228429"/>
                  <a:pt x="2213517" y="776804"/>
                  <a:pt x="2330605" y="626263"/>
                </a:cubicBezTo>
                <a:cubicBezTo>
                  <a:pt x="2447693" y="475722"/>
                  <a:pt x="2979235" y="213668"/>
                  <a:pt x="3334215" y="358634"/>
                </a:cubicBezTo>
                <a:cubicBezTo>
                  <a:pt x="3689195" y="503600"/>
                  <a:pt x="4598020" y="1096473"/>
                  <a:pt x="4460488" y="1496058"/>
                </a:cubicBezTo>
                <a:cubicBezTo>
                  <a:pt x="4322956" y="1895643"/>
                  <a:pt x="2956931" y="2388156"/>
                  <a:pt x="2509024" y="2756146"/>
                </a:cubicBezTo>
                <a:cubicBezTo>
                  <a:pt x="2061117" y="3124136"/>
                  <a:pt x="1704278" y="3497702"/>
                  <a:pt x="1773044" y="3704000"/>
                </a:cubicBezTo>
                <a:cubicBezTo>
                  <a:pt x="1841810" y="3910298"/>
                  <a:pt x="2921619" y="3993932"/>
                  <a:pt x="2921619" y="3993932"/>
                </a:cubicBezTo>
                <a:lnTo>
                  <a:pt x="2921619" y="3993932"/>
                </a:ln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9353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898525-1763-6746-A2C0-858D73FD61CB}"/>
              </a:ext>
            </a:extLst>
          </p:cNvPr>
          <p:cNvSpPr txBox="1"/>
          <p:nvPr/>
        </p:nvSpPr>
        <p:spPr>
          <a:xfrm>
            <a:off x="1219200" y="743712"/>
            <a:ext cx="4279392" cy="707886"/>
          </a:xfrm>
          <a:prstGeom prst="rect">
            <a:avLst/>
          </a:prstGeom>
          <a:noFill/>
        </p:spPr>
        <p:txBody>
          <a:bodyPr wrap="square" rtlCol="0">
            <a:spAutoFit/>
          </a:bodyPr>
          <a:lstStyle/>
          <a:p>
            <a:r>
              <a:rPr lang="en-US" sz="4000" dirty="0">
                <a:latin typeface="Helvetica Neue Light" panose="02000403000000020004" pitchFamily="2" charset="0"/>
                <a:ea typeface="Helvetica Neue Light" panose="02000403000000020004" pitchFamily="2" charset="0"/>
                <a:cs typeface="Helvetica Neue" panose="02000503000000020004" pitchFamily="2" charset="0"/>
              </a:rPr>
              <a:t>SQL SELECT</a:t>
            </a:r>
          </a:p>
        </p:txBody>
      </p:sp>
    </p:spTree>
    <p:extLst>
      <p:ext uri="{BB962C8B-B14F-4D97-AF65-F5344CB8AC3E}">
        <p14:creationId xmlns:p14="http://schemas.microsoft.com/office/powerpoint/2010/main" val="1542680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F3E2B-8903-F642-B4C1-45794F892109}"/>
              </a:ext>
            </a:extLst>
          </p:cNvPr>
          <p:cNvSpPr>
            <a:spLocks noGrp="1"/>
          </p:cNvSpPr>
          <p:nvPr>
            <p:ph type="title"/>
          </p:nvPr>
        </p:nvSpPr>
        <p:spPr/>
        <p:txBody>
          <a:bodyPr/>
          <a:lstStyle/>
          <a:p>
            <a:r>
              <a:rPr lang="en-US" dirty="0"/>
              <a:t>Snowflake Automation</a:t>
            </a:r>
          </a:p>
        </p:txBody>
      </p:sp>
      <p:sp>
        <p:nvSpPr>
          <p:cNvPr id="3" name="Text Placeholder 2">
            <a:extLst>
              <a:ext uri="{FF2B5EF4-FFF2-40B4-BE49-F238E27FC236}">
                <a16:creationId xmlns:a16="http://schemas.microsoft.com/office/drawing/2014/main" id="{9FC27802-BDB1-3C4E-B696-7F65B1937E9F}"/>
              </a:ext>
            </a:extLst>
          </p:cNvPr>
          <p:cNvSpPr>
            <a:spLocks noGrp="1"/>
          </p:cNvSpPr>
          <p:nvPr>
            <p:ph type="body" idx="1"/>
          </p:nvPr>
        </p:nvSpPr>
        <p:spPr>
          <a:xfrm>
            <a:off x="736704" y="1232050"/>
            <a:ext cx="10512000" cy="4680000"/>
          </a:xfrm>
        </p:spPr>
        <p:txBody>
          <a:bodyPr/>
          <a:lstStyle/>
          <a:p>
            <a:r>
              <a:rPr lang="en-US" b="1" dirty="0"/>
              <a:t>Dynamic query optimization:</a:t>
            </a:r>
          </a:p>
          <a:p>
            <a:pPr lvl="1">
              <a:buFont typeface="Wingdings" pitchFamily="2" charset="2"/>
              <a:buChar char="Ø"/>
            </a:pPr>
            <a:r>
              <a:rPr lang="en-US" dirty="0"/>
              <a:t>Ensures that Snowflake operates as efficiently as possible by looking at the state of the system when a query is dispatched for execution, </a:t>
            </a:r>
          </a:p>
          <a:p>
            <a:pPr lvl="2">
              <a:buFont typeface="Wingdings" pitchFamily="2" charset="2"/>
              <a:buChar char="Ø"/>
            </a:pPr>
            <a:r>
              <a:rPr lang="en-US" dirty="0"/>
              <a:t>Looks at it multiple times – not just when it is compiled</a:t>
            </a:r>
          </a:p>
          <a:p>
            <a:endParaRPr lang="en-US" dirty="0"/>
          </a:p>
          <a:p>
            <a:pPr>
              <a:buFont typeface="Wingdings" pitchFamily="2" charset="2"/>
              <a:buChar char="Ø"/>
            </a:pPr>
            <a:endParaRPr lang="en-US" dirty="0"/>
          </a:p>
        </p:txBody>
      </p:sp>
      <p:sp>
        <p:nvSpPr>
          <p:cNvPr id="4" name="Slide Number Placeholder 3">
            <a:extLst>
              <a:ext uri="{FF2B5EF4-FFF2-40B4-BE49-F238E27FC236}">
                <a16:creationId xmlns:a16="http://schemas.microsoft.com/office/drawing/2014/main" id="{392E1CE2-A88F-E440-B897-DD165007291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sp>
        <p:nvSpPr>
          <p:cNvPr id="6" name="Rounded Rectangular Callout 5">
            <a:extLst>
              <a:ext uri="{FF2B5EF4-FFF2-40B4-BE49-F238E27FC236}">
                <a16:creationId xmlns:a16="http://schemas.microsoft.com/office/drawing/2014/main" id="{E55EB92B-454F-F548-89A1-320BE0E4B23E}"/>
              </a:ext>
            </a:extLst>
          </p:cNvPr>
          <p:cNvSpPr/>
          <p:nvPr/>
        </p:nvSpPr>
        <p:spPr>
          <a:xfrm>
            <a:off x="6479694" y="3352398"/>
            <a:ext cx="5407506" cy="3264408"/>
          </a:xfrm>
          <a:prstGeom prst="wedgeRoundRectCallout">
            <a:avLst>
              <a:gd name="adj1" fmla="val 39642"/>
              <a:gd name="adj2" fmla="val 54138"/>
              <a:gd name="adj3" fmla="val 16667"/>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lvl="0" indent="-381000">
              <a:lnSpc>
                <a:spcPct val="90000"/>
              </a:lnSpc>
              <a:spcBef>
                <a:spcPts val="1000"/>
              </a:spcBef>
              <a:buClr>
                <a:srgbClr val="3F3F3F"/>
              </a:buClr>
              <a:buSzPts val="2400"/>
              <a:buFont typeface="Helvetica Neue Light"/>
              <a:buChar char="•"/>
            </a:pPr>
            <a:r>
              <a:rPr lang="en-US" sz="2400" b="1" dirty="0">
                <a:solidFill>
                  <a:srgbClr val="3F3F3F"/>
                </a:solidFill>
                <a:latin typeface="Helvetica Neue Light"/>
                <a:ea typeface="Helvetica Neue Light"/>
                <a:sym typeface="Helvetica Neue Light"/>
              </a:rPr>
              <a:t>USE THE SQL THAT YOU ALREADY KNOW</a:t>
            </a:r>
          </a:p>
          <a:p>
            <a:pPr marL="914400" lvl="1" indent="-368300">
              <a:lnSpc>
                <a:spcPct val="90000"/>
              </a:lnSpc>
              <a:spcBef>
                <a:spcPts val="500"/>
              </a:spcBef>
              <a:buClr>
                <a:srgbClr val="3F3F3F"/>
              </a:buClr>
              <a:buSzPts val="2200"/>
              <a:buFont typeface="Wingdings" pitchFamily="2" charset="2"/>
              <a:buChar char="Ø"/>
            </a:pPr>
            <a:r>
              <a:rPr lang="en-US" sz="2200" dirty="0">
                <a:solidFill>
                  <a:srgbClr val="3F3F3F"/>
                </a:solidFill>
                <a:latin typeface="Helvetica Neue Light"/>
                <a:ea typeface="Helvetica Neue Light"/>
                <a:sym typeface="Helvetica Neue Light"/>
              </a:rPr>
              <a:t>Rather than dealing with NOSQL and the like you can use SQL that your team is already familiar with to create dynamic, powerful, fast moving queries.</a:t>
            </a:r>
          </a:p>
          <a:p>
            <a:pPr algn="ctr"/>
            <a:endParaRPr lang="en-US" dirty="0"/>
          </a:p>
        </p:txBody>
      </p:sp>
      <p:pic>
        <p:nvPicPr>
          <p:cNvPr id="7" name="Picture 6" descr="A screenshot of a cell phone&#10;&#10;Description automatically generated">
            <a:extLst>
              <a:ext uri="{FF2B5EF4-FFF2-40B4-BE49-F238E27FC236}">
                <a16:creationId xmlns:a16="http://schemas.microsoft.com/office/drawing/2014/main" id="{3D5374E3-961A-E342-A3CB-88F999C434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726" y="3203637"/>
            <a:ext cx="5055472" cy="2816163"/>
          </a:xfrm>
          <a:prstGeom prst="rect">
            <a:avLst/>
          </a:prstGeom>
        </p:spPr>
      </p:pic>
    </p:spTree>
    <p:extLst>
      <p:ext uri="{BB962C8B-B14F-4D97-AF65-F5344CB8AC3E}">
        <p14:creationId xmlns:p14="http://schemas.microsoft.com/office/powerpoint/2010/main" val="731216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E2A4AB-924A-0B49-BEE4-5FF398B72F5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pic>
        <p:nvPicPr>
          <p:cNvPr id="4" name="Picture 3" descr="A screenshot of a cell phone&#10;&#10;Description automatically generated">
            <a:extLst>
              <a:ext uri="{FF2B5EF4-FFF2-40B4-BE49-F238E27FC236}">
                <a16:creationId xmlns:a16="http://schemas.microsoft.com/office/drawing/2014/main" id="{7B8AFC8F-6432-8547-AC38-F32A6D35D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34" y="44197"/>
            <a:ext cx="12192000" cy="6791582"/>
          </a:xfrm>
          <a:prstGeom prst="rect">
            <a:avLst/>
          </a:prstGeom>
        </p:spPr>
      </p:pic>
    </p:spTree>
    <p:extLst>
      <p:ext uri="{BB962C8B-B14F-4D97-AF65-F5344CB8AC3E}">
        <p14:creationId xmlns:p14="http://schemas.microsoft.com/office/powerpoint/2010/main" val="2146913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72E4B4-1434-154A-A91A-7FE882DC7A0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17</a:t>
            </a:fld>
            <a:endParaRPr lang="en-US"/>
          </a:p>
        </p:txBody>
      </p:sp>
      <p:pic>
        <p:nvPicPr>
          <p:cNvPr id="4" name="Picture 3" descr="A screenshot of a cell phone&#10;&#10;Description automatically generated">
            <a:extLst>
              <a:ext uri="{FF2B5EF4-FFF2-40B4-BE49-F238E27FC236}">
                <a16:creationId xmlns:a16="http://schemas.microsoft.com/office/drawing/2014/main" id="{CB77224D-ADBE-6C46-A16D-3634928177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5962"/>
            <a:ext cx="12192000" cy="6366076"/>
          </a:xfrm>
          <a:prstGeom prst="rect">
            <a:avLst/>
          </a:prstGeom>
        </p:spPr>
      </p:pic>
    </p:spTree>
    <p:extLst>
      <p:ext uri="{BB962C8B-B14F-4D97-AF65-F5344CB8AC3E}">
        <p14:creationId xmlns:p14="http://schemas.microsoft.com/office/powerpoint/2010/main" val="41540613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BED5FB-2F01-7946-8EF2-A88C2730F5E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18</a:t>
            </a:fld>
            <a:endParaRPr lang="en-US"/>
          </a:p>
        </p:txBody>
      </p:sp>
      <p:pic>
        <p:nvPicPr>
          <p:cNvPr id="4" name="Picture 3" descr="A screenshot of a cell phone&#10;&#10;Description automatically generated">
            <a:extLst>
              <a:ext uri="{FF2B5EF4-FFF2-40B4-BE49-F238E27FC236}">
                <a16:creationId xmlns:a16="http://schemas.microsoft.com/office/drawing/2014/main" id="{C6DB3A1A-82C7-4B40-8A5B-5B9D7135F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747"/>
            <a:ext cx="12192000" cy="6626506"/>
          </a:xfrm>
          <a:prstGeom prst="rect">
            <a:avLst/>
          </a:prstGeom>
        </p:spPr>
      </p:pic>
    </p:spTree>
    <p:extLst>
      <p:ext uri="{BB962C8B-B14F-4D97-AF65-F5344CB8AC3E}">
        <p14:creationId xmlns:p14="http://schemas.microsoft.com/office/powerpoint/2010/main" val="35488662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0CD19A-2251-7B43-925C-DBC3ED521AE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19</a:t>
            </a:fld>
            <a:endParaRPr lang="en-US"/>
          </a:p>
        </p:txBody>
      </p:sp>
      <p:pic>
        <p:nvPicPr>
          <p:cNvPr id="4" name="Picture 3" descr="A picture containing screenshot&#10;&#10;Description automatically generated">
            <a:extLst>
              <a:ext uri="{FF2B5EF4-FFF2-40B4-BE49-F238E27FC236}">
                <a16:creationId xmlns:a16="http://schemas.microsoft.com/office/drawing/2014/main" id="{BEE4D969-A21A-2F49-927E-CD3B4D5206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45" y="0"/>
            <a:ext cx="11989510" cy="6858000"/>
          </a:xfrm>
          <a:prstGeom prst="rect">
            <a:avLst/>
          </a:prstGeom>
        </p:spPr>
      </p:pic>
    </p:spTree>
    <p:extLst>
      <p:ext uri="{BB962C8B-B14F-4D97-AF65-F5344CB8AC3E}">
        <p14:creationId xmlns:p14="http://schemas.microsoft.com/office/powerpoint/2010/main" val="1640998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898525-1763-6746-A2C0-858D73FD61CB}"/>
              </a:ext>
            </a:extLst>
          </p:cNvPr>
          <p:cNvSpPr txBox="1"/>
          <p:nvPr/>
        </p:nvSpPr>
        <p:spPr>
          <a:xfrm>
            <a:off x="1219200" y="743712"/>
            <a:ext cx="4279392" cy="707886"/>
          </a:xfrm>
          <a:prstGeom prst="rect">
            <a:avLst/>
          </a:prstGeom>
          <a:noFill/>
        </p:spPr>
        <p:txBody>
          <a:bodyPr wrap="square" rtlCol="0">
            <a:spAutoFit/>
          </a:bodyPr>
          <a:lstStyle/>
          <a:p>
            <a:r>
              <a:rPr lang="en-US" sz="4000" dirty="0">
                <a:latin typeface="Helvetica Neue Light" panose="02000403000000020004" pitchFamily="2" charset="0"/>
                <a:ea typeface="Helvetica Neue Light" panose="02000403000000020004" pitchFamily="2" charset="0"/>
                <a:cs typeface="Helvetica Neue" panose="02000503000000020004" pitchFamily="2" charset="0"/>
              </a:rPr>
              <a:t>Execution Plans</a:t>
            </a:r>
          </a:p>
        </p:txBody>
      </p:sp>
    </p:spTree>
    <p:extLst>
      <p:ext uri="{BB962C8B-B14F-4D97-AF65-F5344CB8AC3E}">
        <p14:creationId xmlns:p14="http://schemas.microsoft.com/office/powerpoint/2010/main" val="33274648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4CA38D-B829-2744-A70E-2604AA4F917F}"/>
              </a:ext>
            </a:extLst>
          </p:cNvPr>
          <p:cNvSpPr/>
          <p:nvPr/>
        </p:nvSpPr>
        <p:spPr>
          <a:xfrm>
            <a:off x="1752794" y="2388720"/>
            <a:ext cx="7281478" cy="3572256"/>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5B5A36-064F-9B43-9FF8-18A8507497C4}"/>
              </a:ext>
            </a:extLst>
          </p:cNvPr>
          <p:cNvSpPr>
            <a:spLocks noGrp="1"/>
          </p:cNvSpPr>
          <p:nvPr>
            <p:ph type="title"/>
          </p:nvPr>
        </p:nvSpPr>
        <p:spPr/>
        <p:txBody>
          <a:bodyPr/>
          <a:lstStyle/>
          <a:p>
            <a:r>
              <a:rPr lang="en-US" dirty="0"/>
              <a:t>Hierarchy of SQL Functions</a:t>
            </a:r>
          </a:p>
        </p:txBody>
      </p:sp>
      <p:sp>
        <p:nvSpPr>
          <p:cNvPr id="3" name="Text Placeholder 2">
            <a:extLst>
              <a:ext uri="{FF2B5EF4-FFF2-40B4-BE49-F238E27FC236}">
                <a16:creationId xmlns:a16="http://schemas.microsoft.com/office/drawing/2014/main" id="{25AF24A0-12A1-A54B-BEF8-629D1032396E}"/>
              </a:ext>
            </a:extLst>
          </p:cNvPr>
          <p:cNvSpPr>
            <a:spLocks noGrp="1"/>
          </p:cNvSpPr>
          <p:nvPr>
            <p:ph type="body" idx="1"/>
          </p:nvPr>
        </p:nvSpPr>
        <p:spPr>
          <a:xfrm>
            <a:off x="364704" y="1363111"/>
            <a:ext cx="10512000" cy="794873"/>
          </a:xfrm>
        </p:spPr>
        <p:txBody>
          <a:bodyPr/>
          <a:lstStyle/>
          <a:p>
            <a:pPr fontAlgn="base"/>
            <a:r>
              <a:rPr lang="en-US" sz="2400" dirty="0">
                <a:latin typeface="Helvetica Neue Light" panose="02000403000000020004" pitchFamily="2" charset="0"/>
                <a:ea typeface="Helvetica Neue Light" panose="02000403000000020004" pitchFamily="2" charset="0"/>
                <a:cs typeface="Helvetica Neue" panose="02000503000000020004" pitchFamily="2" charset="0"/>
              </a:rPr>
              <a:t> Mini Lab Breakout - </a:t>
            </a:r>
            <a:r>
              <a:rPr lang="en-US" sz="2400" b="1" dirty="0">
                <a:latin typeface="Helvetica Neue Light" panose="02000403000000020004" pitchFamily="2" charset="0"/>
                <a:ea typeface="Helvetica Neue Light" panose="02000403000000020004" pitchFamily="2" charset="0"/>
                <a:cs typeface="Helvetica Neue" panose="02000503000000020004" pitchFamily="2" charset="0"/>
              </a:rPr>
              <a:t>SELECT Statement Execution Order </a:t>
            </a:r>
          </a:p>
          <a:p>
            <a:endParaRPr lang="en-US" dirty="0"/>
          </a:p>
        </p:txBody>
      </p:sp>
      <p:sp>
        <p:nvSpPr>
          <p:cNvPr id="4" name="Slide Number Placeholder 3">
            <a:extLst>
              <a:ext uri="{FF2B5EF4-FFF2-40B4-BE49-F238E27FC236}">
                <a16:creationId xmlns:a16="http://schemas.microsoft.com/office/drawing/2014/main" id="{A91FDF1A-4ED3-6F44-BB31-BD54675BDA7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20</a:t>
            </a:fld>
            <a:endParaRPr lang="en-US"/>
          </a:p>
        </p:txBody>
      </p:sp>
      <p:sp>
        <p:nvSpPr>
          <p:cNvPr id="5" name="Rectangle 4">
            <a:extLst>
              <a:ext uri="{FF2B5EF4-FFF2-40B4-BE49-F238E27FC236}">
                <a16:creationId xmlns:a16="http://schemas.microsoft.com/office/drawing/2014/main" id="{98B8FAA6-9CEE-3D48-B82A-CF78CC9F7C6C}"/>
              </a:ext>
            </a:extLst>
          </p:cNvPr>
          <p:cNvSpPr/>
          <p:nvPr/>
        </p:nvSpPr>
        <p:spPr>
          <a:xfrm>
            <a:off x="2569244" y="2632567"/>
            <a:ext cx="8174365" cy="2862322"/>
          </a:xfrm>
          <a:prstGeom prst="rect">
            <a:avLst/>
          </a:prstGeom>
        </p:spPr>
        <p:txBody>
          <a:bodyPr wrap="square">
            <a:spAutoFit/>
          </a:bodyPr>
          <a:lstStyle/>
          <a:p>
            <a:r>
              <a:rPr lang="en-US" sz="1800" dirty="0">
                <a:latin typeface="Helvetica Neue Light" panose="02000403000000020004" pitchFamily="2" charset="0"/>
                <a:ea typeface="Helvetica Neue Light" panose="02000403000000020004" pitchFamily="2" charset="0"/>
              </a:rPr>
              <a:t>SELECT  DISTINCT </a:t>
            </a:r>
            <a:r>
              <a:rPr lang="en-US" sz="1800" dirty="0">
                <a:solidFill>
                  <a:srgbClr val="888888"/>
                </a:solidFill>
                <a:latin typeface="Helvetica Neue Light" panose="02000403000000020004" pitchFamily="2" charset="0"/>
                <a:ea typeface="Helvetica Neue Light" panose="02000403000000020004" pitchFamily="2" charset="0"/>
              </a:rPr>
              <a:t>&lt;</a:t>
            </a:r>
            <a:r>
              <a:rPr lang="en-US" sz="1800" dirty="0" err="1">
                <a:solidFill>
                  <a:srgbClr val="888888"/>
                </a:solidFill>
                <a:latin typeface="Helvetica Neue Light" panose="02000403000000020004" pitchFamily="2" charset="0"/>
                <a:ea typeface="Helvetica Neue Light" panose="02000403000000020004" pitchFamily="2" charset="0"/>
              </a:rPr>
              <a:t>TOP_specification</a:t>
            </a:r>
            <a:r>
              <a:rPr lang="en-US" sz="1800" dirty="0">
                <a:solidFill>
                  <a:srgbClr val="888888"/>
                </a:solidFill>
                <a:latin typeface="Helvetica Neue Light" panose="02000403000000020004" pitchFamily="2" charset="0"/>
                <a:ea typeface="Helvetica Neue Light" panose="02000403000000020004" pitchFamily="2" charset="0"/>
              </a:rPr>
              <a:t>&gt; &lt;</a:t>
            </a:r>
            <a:r>
              <a:rPr lang="en-US" sz="1800" dirty="0" err="1">
                <a:solidFill>
                  <a:srgbClr val="888888"/>
                </a:solidFill>
                <a:latin typeface="Helvetica Neue Light" panose="02000403000000020004" pitchFamily="2" charset="0"/>
                <a:ea typeface="Helvetica Neue Light" panose="02000403000000020004" pitchFamily="2" charset="0"/>
              </a:rPr>
              <a:t>select_list</a:t>
            </a:r>
            <a:r>
              <a:rPr lang="en-US" sz="1800" dirty="0">
                <a:solidFill>
                  <a:srgbClr val="888888"/>
                </a:solidFill>
                <a:latin typeface="Helvetica Neue Light" panose="02000403000000020004" pitchFamily="2" charset="0"/>
                <a:ea typeface="Helvetica Neue Light" panose="02000403000000020004" pitchFamily="2" charset="0"/>
              </a:rPr>
              <a:t>&gt;</a:t>
            </a:r>
          </a:p>
          <a:p>
            <a:r>
              <a:rPr lang="en-US" sz="1800" dirty="0">
                <a:solidFill>
                  <a:schemeClr val="tx1"/>
                </a:solidFill>
                <a:latin typeface="Helvetica Neue Light" panose="02000403000000020004" pitchFamily="2" charset="0"/>
                <a:ea typeface="Helvetica Neue Light" panose="02000403000000020004" pitchFamily="2" charset="0"/>
              </a:rPr>
              <a:t>FROM</a:t>
            </a:r>
            <a:r>
              <a:rPr lang="en-US" sz="1800" dirty="0">
                <a:solidFill>
                  <a:srgbClr val="888888"/>
                </a:solidFill>
                <a:latin typeface="Helvetica Neue Light" panose="02000403000000020004" pitchFamily="2" charset="0"/>
                <a:ea typeface="Helvetica Neue Light" panose="02000403000000020004" pitchFamily="2" charset="0"/>
              </a:rPr>
              <a:t> </a:t>
            </a:r>
            <a:r>
              <a:rPr lang="en-US" sz="1800" dirty="0">
                <a:latin typeface="Helvetica Neue Light" panose="02000403000000020004" pitchFamily="2" charset="0"/>
                <a:ea typeface="Helvetica Neue Light" panose="02000403000000020004" pitchFamily="2" charset="0"/>
              </a:rPr>
              <a:t> </a:t>
            </a:r>
          </a:p>
          <a:p>
            <a:r>
              <a:rPr lang="en-US" sz="1800" dirty="0">
                <a:latin typeface="Helvetica Neue Light" panose="02000403000000020004" pitchFamily="2" charset="0"/>
                <a:ea typeface="Helvetica Neue Light" panose="02000403000000020004" pitchFamily="2" charset="0"/>
              </a:rPr>
              <a:t>(SELECT </a:t>
            </a:r>
            <a:r>
              <a:rPr lang="en-US" sz="1800" dirty="0">
                <a:solidFill>
                  <a:srgbClr val="888888"/>
                </a:solidFill>
                <a:latin typeface="Helvetica Neue Light" panose="02000403000000020004" pitchFamily="2" charset="0"/>
                <a:ea typeface="Helvetica Neue Light" panose="02000403000000020004" pitchFamily="2" charset="0"/>
              </a:rPr>
              <a:t>&lt;</a:t>
            </a:r>
            <a:r>
              <a:rPr lang="en-US" sz="1800" dirty="0" err="1">
                <a:solidFill>
                  <a:srgbClr val="888888"/>
                </a:solidFill>
                <a:latin typeface="Helvetica Neue Light" panose="02000403000000020004" pitchFamily="2" charset="0"/>
                <a:ea typeface="Helvetica Neue Light" panose="02000403000000020004" pitchFamily="2" charset="0"/>
              </a:rPr>
              <a:t>select_list</a:t>
            </a:r>
            <a:r>
              <a:rPr lang="en-US" sz="1800" dirty="0">
                <a:solidFill>
                  <a:srgbClr val="888888"/>
                </a:solidFill>
                <a:latin typeface="Helvetica Neue Light" panose="02000403000000020004" pitchFamily="2" charset="0"/>
                <a:ea typeface="Helvetica Neue Light" panose="02000403000000020004" pitchFamily="2" charset="0"/>
              </a:rPr>
              <a:t>&gt;</a:t>
            </a:r>
            <a:r>
              <a:rPr lang="en-US" sz="1800" dirty="0">
                <a:latin typeface="Helvetica Neue Light" panose="02000403000000020004" pitchFamily="2" charset="0"/>
                <a:ea typeface="Helvetica Neue Light" panose="02000403000000020004" pitchFamily="2" charset="0"/>
              </a:rPr>
              <a:t> </a:t>
            </a:r>
          </a:p>
          <a:p>
            <a:r>
              <a:rPr lang="en-US" sz="1800" dirty="0">
                <a:latin typeface="Helvetica Neue Light" panose="02000403000000020004" pitchFamily="2" charset="0"/>
                <a:ea typeface="Helvetica Neue Light" panose="02000403000000020004" pitchFamily="2" charset="0"/>
              </a:rPr>
              <a:t>FROM </a:t>
            </a:r>
            <a:r>
              <a:rPr lang="en-US" sz="1800" dirty="0">
                <a:solidFill>
                  <a:srgbClr val="888888"/>
                </a:solidFill>
                <a:latin typeface="Helvetica Neue Light" panose="02000403000000020004" pitchFamily="2" charset="0"/>
                <a:ea typeface="Helvetica Neue Light" panose="02000403000000020004" pitchFamily="2" charset="0"/>
              </a:rPr>
              <a:t>&lt;</a:t>
            </a:r>
            <a:r>
              <a:rPr lang="en-US" sz="1800" dirty="0" err="1">
                <a:solidFill>
                  <a:srgbClr val="888888"/>
                </a:solidFill>
                <a:latin typeface="Helvetica Neue Light" panose="02000403000000020004" pitchFamily="2" charset="0"/>
                <a:ea typeface="Helvetica Neue Light" panose="02000403000000020004" pitchFamily="2" charset="0"/>
              </a:rPr>
              <a:t>left_table</a:t>
            </a:r>
            <a:r>
              <a:rPr lang="en-US" sz="1800" dirty="0">
                <a:solidFill>
                  <a:srgbClr val="888888"/>
                </a:solidFill>
                <a:latin typeface="Helvetica Neue Light" panose="02000403000000020004" pitchFamily="2" charset="0"/>
                <a:ea typeface="Helvetica Neue Light" panose="02000403000000020004" pitchFamily="2" charset="0"/>
              </a:rPr>
              <a:t>&gt;</a:t>
            </a:r>
            <a:r>
              <a:rPr lang="en-US" sz="1800" dirty="0">
                <a:latin typeface="Helvetica Neue Light" panose="02000403000000020004" pitchFamily="2" charset="0"/>
                <a:ea typeface="Helvetica Neue Light" panose="02000403000000020004" pitchFamily="2" charset="0"/>
              </a:rPr>
              <a:t> </a:t>
            </a:r>
            <a:r>
              <a:rPr lang="en-US" sz="1800" dirty="0">
                <a:solidFill>
                  <a:srgbClr val="888888"/>
                </a:solidFill>
                <a:latin typeface="Helvetica Neue Light" panose="02000403000000020004" pitchFamily="2" charset="0"/>
                <a:ea typeface="Helvetica Neue Light" panose="02000403000000020004" pitchFamily="2" charset="0"/>
              </a:rPr>
              <a:t>&lt;</a:t>
            </a:r>
            <a:r>
              <a:rPr lang="en-US" sz="1800" dirty="0" err="1">
                <a:solidFill>
                  <a:srgbClr val="888888"/>
                </a:solidFill>
                <a:latin typeface="Helvetica Neue Light" panose="02000403000000020004" pitchFamily="2" charset="0"/>
                <a:ea typeface="Helvetica Neue Light" panose="02000403000000020004" pitchFamily="2" charset="0"/>
              </a:rPr>
              <a:t>join_type</a:t>
            </a:r>
            <a:r>
              <a:rPr lang="en-US" sz="1800" dirty="0">
                <a:solidFill>
                  <a:srgbClr val="888888"/>
                </a:solidFill>
                <a:latin typeface="Helvetica Neue Light" panose="02000403000000020004" pitchFamily="2" charset="0"/>
                <a:ea typeface="Helvetica Neue Light" panose="02000403000000020004" pitchFamily="2" charset="0"/>
              </a:rPr>
              <a:t>&gt;</a:t>
            </a:r>
            <a:r>
              <a:rPr lang="en-US" sz="1800" dirty="0">
                <a:latin typeface="Helvetica Neue Light" panose="02000403000000020004" pitchFamily="2" charset="0"/>
                <a:ea typeface="Helvetica Neue Light" panose="02000403000000020004" pitchFamily="2" charset="0"/>
              </a:rPr>
              <a:t> </a:t>
            </a:r>
          </a:p>
          <a:p>
            <a:r>
              <a:rPr lang="en-US" sz="1800" dirty="0">
                <a:latin typeface="Helvetica Neue Light" panose="02000403000000020004" pitchFamily="2" charset="0"/>
                <a:ea typeface="Helvetica Neue Light" panose="02000403000000020004" pitchFamily="2" charset="0"/>
              </a:rPr>
              <a:t>JOIN </a:t>
            </a:r>
            <a:r>
              <a:rPr lang="en-US" sz="1800" dirty="0">
                <a:solidFill>
                  <a:srgbClr val="888888"/>
                </a:solidFill>
                <a:latin typeface="Helvetica Neue Light" panose="02000403000000020004" pitchFamily="2" charset="0"/>
                <a:ea typeface="Helvetica Neue Light" panose="02000403000000020004" pitchFamily="2" charset="0"/>
              </a:rPr>
              <a:t>&lt;</a:t>
            </a:r>
            <a:r>
              <a:rPr lang="en-US" sz="1800" dirty="0" err="1">
                <a:solidFill>
                  <a:srgbClr val="888888"/>
                </a:solidFill>
                <a:latin typeface="Helvetica Neue Light" panose="02000403000000020004" pitchFamily="2" charset="0"/>
                <a:ea typeface="Helvetica Neue Light" panose="02000403000000020004" pitchFamily="2" charset="0"/>
              </a:rPr>
              <a:t>right_table</a:t>
            </a:r>
            <a:r>
              <a:rPr lang="en-US" sz="1800" dirty="0">
                <a:solidFill>
                  <a:srgbClr val="888888"/>
                </a:solidFill>
                <a:latin typeface="Helvetica Neue Light" panose="02000403000000020004" pitchFamily="2" charset="0"/>
                <a:ea typeface="Helvetica Neue Light" panose="02000403000000020004" pitchFamily="2" charset="0"/>
              </a:rPr>
              <a:t>&gt;</a:t>
            </a:r>
            <a:r>
              <a:rPr lang="en-US" sz="1800" dirty="0">
                <a:latin typeface="Helvetica Neue Light" panose="02000403000000020004" pitchFamily="2" charset="0"/>
                <a:ea typeface="Helvetica Neue Light" panose="02000403000000020004" pitchFamily="2" charset="0"/>
              </a:rPr>
              <a:t> </a:t>
            </a:r>
          </a:p>
          <a:p>
            <a:r>
              <a:rPr lang="en-US" sz="1800" dirty="0">
                <a:latin typeface="Helvetica Neue Light" panose="02000403000000020004" pitchFamily="2" charset="0"/>
                <a:ea typeface="Helvetica Neue Light" panose="02000403000000020004" pitchFamily="2" charset="0"/>
              </a:rPr>
              <a:t>	ON </a:t>
            </a:r>
            <a:r>
              <a:rPr lang="en-US" sz="1800" dirty="0">
                <a:solidFill>
                  <a:srgbClr val="888888"/>
                </a:solidFill>
                <a:latin typeface="Helvetica Neue Light" panose="02000403000000020004" pitchFamily="2" charset="0"/>
                <a:ea typeface="Helvetica Neue Light" panose="02000403000000020004" pitchFamily="2" charset="0"/>
              </a:rPr>
              <a:t>&lt;</a:t>
            </a:r>
            <a:r>
              <a:rPr lang="en-US" sz="1800" dirty="0" err="1">
                <a:solidFill>
                  <a:srgbClr val="888888"/>
                </a:solidFill>
                <a:latin typeface="Helvetica Neue Light" panose="02000403000000020004" pitchFamily="2" charset="0"/>
                <a:ea typeface="Helvetica Neue Light" panose="02000403000000020004" pitchFamily="2" charset="0"/>
              </a:rPr>
              <a:t>join_condition</a:t>
            </a:r>
            <a:r>
              <a:rPr lang="en-US" sz="1800" dirty="0">
                <a:solidFill>
                  <a:srgbClr val="888888"/>
                </a:solidFill>
                <a:latin typeface="Helvetica Neue Light" panose="02000403000000020004" pitchFamily="2" charset="0"/>
                <a:ea typeface="Helvetica Neue Light" panose="02000403000000020004" pitchFamily="2" charset="0"/>
              </a:rPr>
              <a:t>&gt; </a:t>
            </a:r>
            <a:r>
              <a:rPr lang="en-US" sz="1800" dirty="0">
                <a:latin typeface="Helvetica Neue Light" panose="02000403000000020004" pitchFamily="2" charset="0"/>
                <a:ea typeface="Helvetica Neue Light" panose="02000403000000020004" pitchFamily="2" charset="0"/>
              </a:rPr>
              <a:t>) X</a:t>
            </a:r>
          </a:p>
          <a:p>
            <a:r>
              <a:rPr lang="en-US" sz="1800" dirty="0">
                <a:latin typeface="Helvetica Neue Light" panose="02000403000000020004" pitchFamily="2" charset="0"/>
                <a:ea typeface="Helvetica Neue Light" panose="02000403000000020004" pitchFamily="2" charset="0"/>
              </a:rPr>
              <a:t>WHERE </a:t>
            </a:r>
            <a:r>
              <a:rPr lang="en-US" sz="1800" dirty="0">
                <a:solidFill>
                  <a:srgbClr val="888888"/>
                </a:solidFill>
                <a:latin typeface="Helvetica Neue Light" panose="02000403000000020004" pitchFamily="2" charset="0"/>
                <a:ea typeface="Helvetica Neue Light" panose="02000403000000020004" pitchFamily="2" charset="0"/>
              </a:rPr>
              <a:t>&lt;</a:t>
            </a:r>
            <a:r>
              <a:rPr lang="en-US" sz="1800" dirty="0" err="1">
                <a:solidFill>
                  <a:srgbClr val="888888"/>
                </a:solidFill>
                <a:latin typeface="Helvetica Neue Light" panose="02000403000000020004" pitchFamily="2" charset="0"/>
                <a:ea typeface="Helvetica Neue Light" panose="02000403000000020004" pitchFamily="2" charset="0"/>
              </a:rPr>
              <a:t>where_condition</a:t>
            </a:r>
            <a:r>
              <a:rPr lang="en-US" sz="1800" dirty="0">
                <a:solidFill>
                  <a:srgbClr val="888888"/>
                </a:solidFill>
                <a:latin typeface="Helvetica Neue Light" panose="02000403000000020004" pitchFamily="2" charset="0"/>
                <a:ea typeface="Helvetica Neue Light" panose="02000403000000020004" pitchFamily="2" charset="0"/>
              </a:rPr>
              <a:t>&gt;</a:t>
            </a:r>
            <a:endParaRPr lang="en-US" sz="1800" b="1" dirty="0">
              <a:latin typeface="Helvetica Neue Light" panose="02000403000000020004" pitchFamily="2" charset="0"/>
              <a:ea typeface="Helvetica Neue Light" panose="02000403000000020004" pitchFamily="2" charset="0"/>
            </a:endParaRPr>
          </a:p>
          <a:p>
            <a:r>
              <a:rPr lang="en-US" sz="1800" dirty="0">
                <a:latin typeface="Helvetica Neue Light" panose="02000403000000020004" pitchFamily="2" charset="0"/>
                <a:ea typeface="Helvetica Neue Light" panose="02000403000000020004" pitchFamily="2" charset="0"/>
              </a:rPr>
              <a:t>GROUP BY </a:t>
            </a:r>
            <a:r>
              <a:rPr lang="en-US" sz="1800" dirty="0">
                <a:solidFill>
                  <a:srgbClr val="888888"/>
                </a:solidFill>
                <a:latin typeface="Helvetica Neue Light" panose="02000403000000020004" pitchFamily="2" charset="0"/>
                <a:ea typeface="Helvetica Neue Light" panose="02000403000000020004" pitchFamily="2" charset="0"/>
              </a:rPr>
              <a:t>&lt;</a:t>
            </a:r>
            <a:r>
              <a:rPr lang="en-US" sz="1800" dirty="0" err="1">
                <a:solidFill>
                  <a:srgbClr val="888888"/>
                </a:solidFill>
                <a:latin typeface="Helvetica Neue Light" panose="02000403000000020004" pitchFamily="2" charset="0"/>
                <a:ea typeface="Helvetica Neue Light" panose="02000403000000020004" pitchFamily="2" charset="0"/>
              </a:rPr>
              <a:t>group_by_list</a:t>
            </a:r>
            <a:r>
              <a:rPr lang="en-US" sz="1800" dirty="0">
                <a:solidFill>
                  <a:srgbClr val="888888"/>
                </a:solidFill>
                <a:latin typeface="Helvetica Neue Light" panose="02000403000000020004" pitchFamily="2" charset="0"/>
                <a:ea typeface="Helvetica Neue Light" panose="02000403000000020004" pitchFamily="2" charset="0"/>
              </a:rPr>
              <a:t>&gt;</a:t>
            </a:r>
            <a:r>
              <a:rPr lang="en-US" sz="1800" dirty="0">
                <a:latin typeface="Helvetica Neue Light" panose="02000403000000020004" pitchFamily="2" charset="0"/>
                <a:ea typeface="Helvetica Neue Light" panose="02000403000000020004" pitchFamily="2" charset="0"/>
              </a:rPr>
              <a:t> </a:t>
            </a:r>
          </a:p>
          <a:p>
            <a:r>
              <a:rPr lang="en-US" sz="1800" dirty="0">
                <a:latin typeface="Helvetica Neue Light" panose="02000403000000020004" pitchFamily="2" charset="0"/>
                <a:ea typeface="Helvetica Neue Light" panose="02000403000000020004" pitchFamily="2" charset="0"/>
              </a:rPr>
              <a:t>HAVING </a:t>
            </a:r>
            <a:r>
              <a:rPr lang="en-US" sz="1800" dirty="0">
                <a:solidFill>
                  <a:srgbClr val="888888"/>
                </a:solidFill>
                <a:latin typeface="Helvetica Neue Light" panose="02000403000000020004" pitchFamily="2" charset="0"/>
                <a:ea typeface="Helvetica Neue Light" panose="02000403000000020004" pitchFamily="2" charset="0"/>
              </a:rPr>
              <a:t>&lt;</a:t>
            </a:r>
            <a:r>
              <a:rPr lang="en-US" sz="1800" dirty="0" err="1">
                <a:solidFill>
                  <a:srgbClr val="888888"/>
                </a:solidFill>
                <a:latin typeface="Helvetica Neue Light" panose="02000403000000020004" pitchFamily="2" charset="0"/>
                <a:ea typeface="Helvetica Neue Light" panose="02000403000000020004" pitchFamily="2" charset="0"/>
              </a:rPr>
              <a:t>having_condition</a:t>
            </a:r>
            <a:r>
              <a:rPr lang="en-US" sz="1800" dirty="0">
                <a:solidFill>
                  <a:srgbClr val="888888"/>
                </a:solidFill>
                <a:latin typeface="Helvetica Neue Light" panose="02000403000000020004" pitchFamily="2" charset="0"/>
                <a:ea typeface="Helvetica Neue Light" panose="02000403000000020004" pitchFamily="2" charset="0"/>
              </a:rPr>
              <a:t>&gt;</a:t>
            </a:r>
            <a:r>
              <a:rPr lang="en-US" sz="1800" dirty="0">
                <a:latin typeface="Helvetica Neue Light" panose="02000403000000020004" pitchFamily="2" charset="0"/>
                <a:ea typeface="Helvetica Neue Light" panose="02000403000000020004" pitchFamily="2" charset="0"/>
              </a:rPr>
              <a:t> </a:t>
            </a:r>
          </a:p>
          <a:p>
            <a:r>
              <a:rPr lang="en-US" sz="1800" dirty="0">
                <a:latin typeface="Helvetica Neue Light" panose="02000403000000020004" pitchFamily="2" charset="0"/>
                <a:ea typeface="Helvetica Neue Light" panose="02000403000000020004" pitchFamily="2" charset="0"/>
              </a:rPr>
              <a:t>ORDER BY </a:t>
            </a:r>
            <a:r>
              <a:rPr lang="en-US" sz="1800" dirty="0">
                <a:solidFill>
                  <a:srgbClr val="888888"/>
                </a:solidFill>
                <a:latin typeface="Helvetica Neue Light" panose="02000403000000020004" pitchFamily="2" charset="0"/>
                <a:ea typeface="Helvetica Neue Light" panose="02000403000000020004" pitchFamily="2" charset="0"/>
              </a:rPr>
              <a:t>&lt;</a:t>
            </a:r>
            <a:r>
              <a:rPr lang="en-US" sz="1800" dirty="0" err="1">
                <a:solidFill>
                  <a:srgbClr val="888888"/>
                </a:solidFill>
                <a:latin typeface="Helvetica Neue Light" panose="02000403000000020004" pitchFamily="2" charset="0"/>
                <a:ea typeface="Helvetica Neue Light" panose="02000403000000020004" pitchFamily="2" charset="0"/>
              </a:rPr>
              <a:t>order_by_list</a:t>
            </a:r>
            <a:r>
              <a:rPr lang="en-US" sz="1800" dirty="0">
                <a:solidFill>
                  <a:srgbClr val="888888"/>
                </a:solidFill>
                <a:latin typeface="Helvetica Neue Light" panose="02000403000000020004" pitchFamily="2" charset="0"/>
                <a:ea typeface="Helvetica Neue Light" panose="02000403000000020004" pitchFamily="2" charset="0"/>
              </a:rPr>
              <a:t>&gt;</a:t>
            </a:r>
            <a:endParaRPr lang="en-US" sz="1800" dirty="0">
              <a:latin typeface="Helvetica Neue Light" panose="02000403000000020004" pitchFamily="2" charset="0"/>
              <a:ea typeface="Helvetica Neue Light" panose="02000403000000020004" pitchFamily="2" charset="0"/>
            </a:endParaRPr>
          </a:p>
        </p:txBody>
      </p:sp>
      <p:pic>
        <p:nvPicPr>
          <p:cNvPr id="6" name="Picture 5">
            <a:extLst>
              <a:ext uri="{FF2B5EF4-FFF2-40B4-BE49-F238E27FC236}">
                <a16:creationId xmlns:a16="http://schemas.microsoft.com/office/drawing/2014/main" id="{2EA898AD-7F7B-924A-AD31-9A42BA7F018D}"/>
              </a:ext>
            </a:extLst>
          </p:cNvPr>
          <p:cNvPicPr>
            <a:picLocks noChangeAspect="1"/>
          </p:cNvPicPr>
          <p:nvPr/>
        </p:nvPicPr>
        <p:blipFill>
          <a:blip r:embed="rId3"/>
          <a:stretch>
            <a:fillRect/>
          </a:stretch>
        </p:blipFill>
        <p:spPr>
          <a:xfrm>
            <a:off x="1448391" y="2336904"/>
            <a:ext cx="803878" cy="658302"/>
          </a:xfrm>
          <a:prstGeom prst="rect">
            <a:avLst/>
          </a:prstGeom>
        </p:spPr>
      </p:pic>
    </p:spTree>
    <p:extLst>
      <p:ext uri="{BB962C8B-B14F-4D97-AF65-F5344CB8AC3E}">
        <p14:creationId xmlns:p14="http://schemas.microsoft.com/office/powerpoint/2010/main" val="1299542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6DFDEBD-7598-B648-AFA5-1C92CB85946C}"/>
              </a:ext>
            </a:extLst>
          </p:cNvPr>
          <p:cNvPicPr>
            <a:picLocks noChangeAspect="1"/>
          </p:cNvPicPr>
          <p:nvPr/>
        </p:nvPicPr>
        <p:blipFill>
          <a:blip r:embed="rId3"/>
          <a:stretch>
            <a:fillRect/>
          </a:stretch>
        </p:blipFill>
        <p:spPr>
          <a:xfrm rot="20924105">
            <a:off x="112958" y="5188073"/>
            <a:ext cx="1714500" cy="1181100"/>
          </a:xfrm>
          <a:prstGeom prst="rect">
            <a:avLst/>
          </a:prstGeom>
        </p:spPr>
      </p:pic>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Subqueries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7503" y="1133176"/>
            <a:ext cx="11720671" cy="4680000"/>
          </a:xfrm>
        </p:spPr>
        <p:txBody>
          <a:bodyPr/>
          <a:lstStyle/>
          <a:p>
            <a:r>
              <a:rPr lang="en-US" dirty="0"/>
              <a:t>Correlated vs Uncorrelated</a:t>
            </a:r>
          </a:p>
          <a:p>
            <a:pPr lvl="1">
              <a:buFont typeface="Wingdings" pitchFamily="2" charset="2"/>
              <a:buChar char="Ø"/>
            </a:pPr>
            <a:r>
              <a:rPr lang="en-US" dirty="0"/>
              <a:t>Correlated refers to one or more columns from outside of the subquery</a:t>
            </a:r>
          </a:p>
          <a:p>
            <a:pPr lvl="1">
              <a:buFont typeface="Wingdings" pitchFamily="2" charset="2"/>
              <a:buChar char="Ø"/>
            </a:pPr>
            <a:r>
              <a:rPr lang="en-US" dirty="0"/>
              <a:t>Uncorrelated has no such external column references. It is an independent query </a:t>
            </a:r>
          </a:p>
          <a:p>
            <a:r>
              <a:rPr lang="en-US" dirty="0"/>
              <a:t>Scalar vs Non-Scalar </a:t>
            </a:r>
          </a:p>
          <a:p>
            <a:pPr lvl="1">
              <a:buFont typeface="Wingdings" pitchFamily="2" charset="2"/>
              <a:buChar char="Ø"/>
            </a:pPr>
            <a:r>
              <a:rPr lang="en-US" dirty="0"/>
              <a:t>Scalar subquery returns a single value (one column of one row)</a:t>
            </a:r>
          </a:p>
          <a:p>
            <a:pPr lvl="1">
              <a:buFont typeface="Wingdings" pitchFamily="2" charset="2"/>
              <a:buChar char="Ø"/>
            </a:pPr>
            <a:r>
              <a:rPr lang="en-US" dirty="0"/>
              <a:t>Non-Scalar subquery returns 0 to multiple rows, each of which may contain 1 to multiple columns</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21</a:t>
            </a:fld>
            <a:endParaRPr lang="en-US"/>
          </a:p>
        </p:txBody>
      </p:sp>
      <p:sp>
        <p:nvSpPr>
          <p:cNvPr id="5" name="Rectangle 4">
            <a:extLst>
              <a:ext uri="{FF2B5EF4-FFF2-40B4-BE49-F238E27FC236}">
                <a16:creationId xmlns:a16="http://schemas.microsoft.com/office/drawing/2014/main" id="{D38F8975-6085-3E4F-9641-760524CA9B6A}"/>
              </a:ext>
            </a:extLst>
          </p:cNvPr>
          <p:cNvSpPr/>
          <p:nvPr/>
        </p:nvSpPr>
        <p:spPr>
          <a:xfrm>
            <a:off x="1086683" y="4102194"/>
            <a:ext cx="3644343" cy="1052901"/>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A8627D5-1E53-594E-ABAF-18A4F3B6B3E3}"/>
              </a:ext>
            </a:extLst>
          </p:cNvPr>
          <p:cNvSpPr txBox="1"/>
          <p:nvPr/>
        </p:nvSpPr>
        <p:spPr>
          <a:xfrm>
            <a:off x="1376305" y="4148520"/>
            <a:ext cx="3354721" cy="923330"/>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c1,</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c2</a:t>
            </a:r>
            <a:r>
              <a:rPr lang="en-US" sz="1600" dirty="0">
                <a:latin typeface="Helvetica Neue Light" panose="02000403000000020004" pitchFamily="2" charset="0"/>
                <a:ea typeface="Helvetica Neue Light" panose="02000403000000020004" pitchFamily="2" charset="0"/>
              </a:rPr>
              <a:t> FROM </a:t>
            </a:r>
            <a:r>
              <a:rPr lang="en-US" dirty="0">
                <a:latin typeface="Helvetica Neue Light" panose="02000403000000020004" pitchFamily="2" charset="0"/>
                <a:ea typeface="Helvetica Neue Light" panose="02000403000000020004" pitchFamily="2" charset="0"/>
              </a:rPr>
              <a:t>table1</a:t>
            </a:r>
            <a:r>
              <a:rPr lang="en-US" sz="1600" dirty="0">
                <a:latin typeface="Helvetica Neue Light" panose="02000403000000020004" pitchFamily="2" charset="0"/>
                <a:ea typeface="Helvetica Neue Light" panose="02000403000000020004" pitchFamily="2" charset="0"/>
              </a:rPr>
              <a:t> </a:t>
            </a:r>
          </a:p>
          <a:p>
            <a:r>
              <a:rPr lang="en-US" dirty="0">
                <a:latin typeface="Helvetica Neue Light" panose="02000403000000020004" pitchFamily="2" charset="0"/>
                <a:ea typeface="Helvetica Neue Light" panose="02000403000000020004" pitchFamily="2" charset="0"/>
              </a:rPr>
              <a:t>WHERE</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c1</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p>
          <a:p>
            <a:r>
              <a:rPr lang="en-US" dirty="0">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max(x)</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FROM</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table2);</a:t>
            </a:r>
            <a:endParaRPr lang="en-US" sz="1400" dirty="0">
              <a:latin typeface="Helvetica Neue Light" panose="02000403000000020004" pitchFamily="2" charset="0"/>
              <a:ea typeface="Helvetica Neue Light" panose="02000403000000020004" pitchFamily="2" charset="0"/>
            </a:endParaRPr>
          </a:p>
        </p:txBody>
      </p:sp>
      <p:pic>
        <p:nvPicPr>
          <p:cNvPr id="7" name="Picture 6">
            <a:extLst>
              <a:ext uri="{FF2B5EF4-FFF2-40B4-BE49-F238E27FC236}">
                <a16:creationId xmlns:a16="http://schemas.microsoft.com/office/drawing/2014/main" id="{2109045D-B698-704F-AEE4-F6DA5B2B7424}"/>
              </a:ext>
            </a:extLst>
          </p:cNvPr>
          <p:cNvPicPr>
            <a:picLocks noChangeAspect="1"/>
          </p:cNvPicPr>
          <p:nvPr/>
        </p:nvPicPr>
        <p:blipFill>
          <a:blip r:embed="rId4"/>
          <a:stretch>
            <a:fillRect/>
          </a:stretch>
        </p:blipFill>
        <p:spPr>
          <a:xfrm>
            <a:off x="461728" y="3913402"/>
            <a:ext cx="803878" cy="658302"/>
          </a:xfrm>
          <a:prstGeom prst="rect">
            <a:avLst/>
          </a:prstGeom>
        </p:spPr>
      </p:pic>
      <p:sp>
        <p:nvSpPr>
          <p:cNvPr id="8" name="Rectangle 7">
            <a:extLst>
              <a:ext uri="{FF2B5EF4-FFF2-40B4-BE49-F238E27FC236}">
                <a16:creationId xmlns:a16="http://schemas.microsoft.com/office/drawing/2014/main" id="{F01C71B7-06B4-1F41-8801-359F5E0A9A5F}"/>
              </a:ext>
            </a:extLst>
          </p:cNvPr>
          <p:cNvSpPr/>
          <p:nvPr/>
        </p:nvSpPr>
        <p:spPr>
          <a:xfrm>
            <a:off x="5579165" y="3885622"/>
            <a:ext cx="5997904" cy="1200329"/>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E588097-2188-FF47-8E7A-B8CA5DE9BF94}"/>
              </a:ext>
            </a:extLst>
          </p:cNvPr>
          <p:cNvSpPr txBox="1"/>
          <p:nvPr/>
        </p:nvSpPr>
        <p:spPr>
          <a:xfrm>
            <a:off x="5783701" y="3858869"/>
            <a:ext cx="5772197" cy="1200329"/>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SELECT </a:t>
            </a:r>
            <a:r>
              <a:rPr lang="en-US" dirty="0" err="1">
                <a:latin typeface="Helvetica Neue Light" panose="02000403000000020004" pitchFamily="2" charset="0"/>
                <a:ea typeface="Helvetica Neue Light" panose="02000403000000020004" pitchFamily="2" charset="0"/>
              </a:rPr>
              <a:t>p.name</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p.annual_wage</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p.country</a:t>
            </a:r>
            <a:r>
              <a:rPr lang="en-US" dirty="0">
                <a:latin typeface="Helvetica Neue Light" panose="02000403000000020004" pitchFamily="2" charset="0"/>
                <a:ea typeface="Helvetica Neue Light" panose="02000403000000020004" pitchFamily="2" charset="0"/>
              </a:rPr>
              <a:t> </a:t>
            </a:r>
          </a:p>
          <a:p>
            <a:r>
              <a:rPr lang="en-US" dirty="0">
                <a:latin typeface="Helvetica Neue Light" panose="02000403000000020004" pitchFamily="2" charset="0"/>
                <a:ea typeface="Helvetica Neue Light" panose="02000403000000020004" pitchFamily="2" charset="0"/>
              </a:rPr>
              <a:t>FROM pay as p WHERE </a:t>
            </a:r>
            <a:r>
              <a:rPr lang="en-US" dirty="0" err="1">
                <a:latin typeface="Helvetica Neue Light" panose="02000403000000020004" pitchFamily="2" charset="0"/>
                <a:ea typeface="Helvetica Neue Light" panose="02000403000000020004" pitchFamily="2" charset="0"/>
              </a:rPr>
              <a:t>p.annual_wage</a:t>
            </a:r>
            <a:r>
              <a:rPr lang="en-US" dirty="0">
                <a:latin typeface="Helvetica Neue Light" panose="02000403000000020004" pitchFamily="2" charset="0"/>
                <a:ea typeface="Helvetica Neue Light" panose="02000403000000020004" pitchFamily="2" charset="0"/>
              </a:rPr>
              <a:t> &lt; </a:t>
            </a:r>
          </a:p>
          <a:p>
            <a:r>
              <a:rPr lang="en-US" dirty="0">
                <a:latin typeface="Helvetica Neue Light" panose="02000403000000020004" pitchFamily="2" charset="0"/>
                <a:ea typeface="Helvetica Neue Light" panose="02000403000000020004" pitchFamily="2" charset="0"/>
              </a:rPr>
              <a:t>(SELECT max(</a:t>
            </a:r>
            <a:r>
              <a:rPr lang="en-US" dirty="0" err="1">
                <a:latin typeface="Helvetica Neue Light" panose="02000403000000020004" pitchFamily="2" charset="0"/>
                <a:ea typeface="Helvetica Neue Light" panose="02000403000000020004" pitchFamily="2" charset="0"/>
              </a:rPr>
              <a:t>per_capita_gdp</a:t>
            </a:r>
            <a:r>
              <a:rPr lang="en-US" dirty="0">
                <a:latin typeface="Helvetica Neue Light" panose="02000403000000020004" pitchFamily="2" charset="0"/>
                <a:ea typeface="Helvetica Neue Light" panose="02000403000000020004" pitchFamily="2" charset="0"/>
              </a:rPr>
              <a:t>) FROM </a:t>
            </a:r>
            <a:r>
              <a:rPr lang="en-US" dirty="0" err="1">
                <a:latin typeface="Helvetica Neue Light" panose="02000403000000020004" pitchFamily="2" charset="0"/>
                <a:ea typeface="Helvetica Neue Light" panose="02000403000000020004" pitchFamily="2" charset="0"/>
              </a:rPr>
              <a:t>international_gdp</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i</a:t>
            </a:r>
            <a:r>
              <a:rPr lang="en-US" dirty="0">
                <a:latin typeface="Helvetica Neue Light" panose="02000403000000020004" pitchFamily="2" charset="0"/>
                <a:ea typeface="Helvetica Neue Light" panose="02000403000000020004" pitchFamily="2" charset="0"/>
              </a:rPr>
              <a:t> WHERE </a:t>
            </a:r>
            <a:r>
              <a:rPr lang="en-US" dirty="0" err="1">
                <a:latin typeface="Helvetica Neue Light" panose="02000403000000020004" pitchFamily="2" charset="0"/>
                <a:ea typeface="Helvetica Neue Light" panose="02000403000000020004" pitchFamily="2" charset="0"/>
              </a:rPr>
              <a:t>p.country</a:t>
            </a:r>
            <a:r>
              <a:rPr lang="en-US" dirty="0">
                <a:latin typeface="Helvetica Neue Light" panose="02000403000000020004" pitchFamily="2" charset="0"/>
                <a:ea typeface="Helvetica Neue Light" panose="02000403000000020004" pitchFamily="2" charset="0"/>
              </a:rPr>
              <a:t> = </a:t>
            </a:r>
            <a:r>
              <a:rPr lang="en-US" dirty="0" err="1">
                <a:latin typeface="Helvetica Neue Light" panose="02000403000000020004" pitchFamily="2" charset="0"/>
                <a:ea typeface="Helvetica Neue Light" panose="02000403000000020004" pitchFamily="2" charset="0"/>
              </a:rPr>
              <a:t>i.name</a:t>
            </a:r>
            <a:r>
              <a:rPr lang="en-US" dirty="0">
                <a:latin typeface="Helvetica Neue Light" panose="02000403000000020004" pitchFamily="2" charset="0"/>
                <a:ea typeface="Helvetica Neue Light" panose="02000403000000020004" pitchFamily="2" charset="0"/>
              </a:rPr>
              <a:t>);</a:t>
            </a:r>
            <a:endParaRPr lang="en-US" sz="1400" dirty="0">
              <a:latin typeface="Helvetica Neue Light" panose="02000403000000020004" pitchFamily="2" charset="0"/>
              <a:ea typeface="Helvetica Neue Light" panose="02000403000000020004" pitchFamily="2" charset="0"/>
            </a:endParaRPr>
          </a:p>
        </p:txBody>
      </p:sp>
      <p:pic>
        <p:nvPicPr>
          <p:cNvPr id="10" name="Picture 9">
            <a:extLst>
              <a:ext uri="{FF2B5EF4-FFF2-40B4-BE49-F238E27FC236}">
                <a16:creationId xmlns:a16="http://schemas.microsoft.com/office/drawing/2014/main" id="{9CB8D6AA-7AEF-C849-99D1-F73BEF20F888}"/>
              </a:ext>
            </a:extLst>
          </p:cNvPr>
          <p:cNvPicPr>
            <a:picLocks noChangeAspect="1"/>
          </p:cNvPicPr>
          <p:nvPr/>
        </p:nvPicPr>
        <p:blipFill>
          <a:blip r:embed="rId4"/>
          <a:stretch>
            <a:fillRect/>
          </a:stretch>
        </p:blipFill>
        <p:spPr>
          <a:xfrm>
            <a:off x="5020648" y="3584251"/>
            <a:ext cx="803878" cy="658302"/>
          </a:xfrm>
          <a:prstGeom prst="rect">
            <a:avLst/>
          </a:prstGeom>
        </p:spPr>
      </p:pic>
      <p:sp>
        <p:nvSpPr>
          <p:cNvPr id="14" name="Rectangle 13">
            <a:extLst>
              <a:ext uri="{FF2B5EF4-FFF2-40B4-BE49-F238E27FC236}">
                <a16:creationId xmlns:a16="http://schemas.microsoft.com/office/drawing/2014/main" id="{C6D567E9-23D7-004C-9CEE-61DAF131CCBE}"/>
              </a:ext>
            </a:extLst>
          </p:cNvPr>
          <p:cNvSpPr/>
          <p:nvPr/>
        </p:nvSpPr>
        <p:spPr>
          <a:xfrm>
            <a:off x="3294215" y="5555698"/>
            <a:ext cx="6432878" cy="1052901"/>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BACA470-B899-7B45-A279-891B111C8693}"/>
              </a:ext>
            </a:extLst>
          </p:cNvPr>
          <p:cNvSpPr txBox="1"/>
          <p:nvPr/>
        </p:nvSpPr>
        <p:spPr>
          <a:xfrm>
            <a:off x="3620802" y="5596306"/>
            <a:ext cx="6432878" cy="923330"/>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SELECT </a:t>
            </a:r>
            <a:r>
              <a:rPr lang="en-US" dirty="0" err="1">
                <a:latin typeface="Helvetica Neue Light" panose="02000403000000020004" pitchFamily="2" charset="0"/>
                <a:ea typeface="Helvetica Neue Light" panose="02000403000000020004" pitchFamily="2" charset="0"/>
              </a:rPr>
              <a:t>p.name</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p.annual_wage</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p.country</a:t>
            </a:r>
            <a:r>
              <a:rPr lang="en-US" dirty="0">
                <a:latin typeface="Helvetica Neue Light" panose="02000403000000020004" pitchFamily="2" charset="0"/>
                <a:ea typeface="Helvetica Neue Light" panose="02000403000000020004" pitchFamily="2" charset="0"/>
              </a:rPr>
              <a:t> FROM pay as p WHERE </a:t>
            </a:r>
            <a:r>
              <a:rPr lang="en-US" dirty="0" err="1">
                <a:latin typeface="Helvetica Neue Light" panose="02000403000000020004" pitchFamily="2" charset="0"/>
                <a:ea typeface="Helvetica Neue Light" panose="02000403000000020004" pitchFamily="2" charset="0"/>
              </a:rPr>
              <a:t>p.annual_wage</a:t>
            </a:r>
            <a:r>
              <a:rPr lang="en-US" dirty="0">
                <a:latin typeface="Helvetica Neue Light" panose="02000403000000020004" pitchFamily="2" charset="0"/>
                <a:ea typeface="Helvetica Neue Light" panose="02000403000000020004" pitchFamily="2" charset="0"/>
              </a:rPr>
              <a:t> &lt; (SELECT </a:t>
            </a:r>
            <a:r>
              <a:rPr lang="en-US" dirty="0" err="1">
                <a:latin typeface="Helvetica Neue Light" panose="02000403000000020004" pitchFamily="2" charset="0"/>
                <a:ea typeface="Helvetica Neue Light" panose="02000403000000020004" pitchFamily="2" charset="0"/>
              </a:rPr>
              <a:t>per_capita_gdp</a:t>
            </a:r>
            <a:r>
              <a:rPr lang="en-US" dirty="0">
                <a:latin typeface="Helvetica Neue Light" panose="02000403000000020004" pitchFamily="2" charset="0"/>
                <a:ea typeface="Helvetica Neue Light" panose="02000403000000020004" pitchFamily="2" charset="0"/>
              </a:rPr>
              <a:t> FROM </a:t>
            </a:r>
            <a:r>
              <a:rPr lang="en-US" dirty="0" err="1">
                <a:latin typeface="Helvetica Neue Light" panose="02000403000000020004" pitchFamily="2" charset="0"/>
                <a:ea typeface="Helvetica Neue Light" panose="02000403000000020004" pitchFamily="2" charset="0"/>
              </a:rPr>
              <a:t>international_gdp</a:t>
            </a:r>
            <a:r>
              <a:rPr lang="en-US" dirty="0">
                <a:latin typeface="Helvetica Neue Light" panose="02000403000000020004" pitchFamily="2" charset="0"/>
                <a:ea typeface="Helvetica Neue Light" panose="02000403000000020004" pitchFamily="2" charset="0"/>
              </a:rPr>
              <a:t> WHERE name = 'Brazil');</a:t>
            </a:r>
            <a:endParaRPr lang="en-US" sz="1400" dirty="0">
              <a:latin typeface="Helvetica Neue Light" panose="02000403000000020004" pitchFamily="2" charset="0"/>
              <a:ea typeface="Helvetica Neue Light" panose="02000403000000020004" pitchFamily="2" charset="0"/>
            </a:endParaRPr>
          </a:p>
        </p:txBody>
      </p:sp>
      <p:pic>
        <p:nvPicPr>
          <p:cNvPr id="16" name="Picture 15">
            <a:extLst>
              <a:ext uri="{FF2B5EF4-FFF2-40B4-BE49-F238E27FC236}">
                <a16:creationId xmlns:a16="http://schemas.microsoft.com/office/drawing/2014/main" id="{85A65627-D1FA-C34C-9237-3DAAAA4D4A70}"/>
              </a:ext>
            </a:extLst>
          </p:cNvPr>
          <p:cNvPicPr>
            <a:picLocks noChangeAspect="1"/>
          </p:cNvPicPr>
          <p:nvPr/>
        </p:nvPicPr>
        <p:blipFill>
          <a:blip r:embed="rId4"/>
          <a:stretch>
            <a:fillRect/>
          </a:stretch>
        </p:blipFill>
        <p:spPr>
          <a:xfrm>
            <a:off x="2669261" y="5366906"/>
            <a:ext cx="803878" cy="658302"/>
          </a:xfrm>
          <a:prstGeom prst="rect">
            <a:avLst/>
          </a:prstGeom>
        </p:spPr>
      </p:pic>
      <p:pic>
        <p:nvPicPr>
          <p:cNvPr id="19" name="Picture 18">
            <a:extLst>
              <a:ext uri="{FF2B5EF4-FFF2-40B4-BE49-F238E27FC236}">
                <a16:creationId xmlns:a16="http://schemas.microsoft.com/office/drawing/2014/main" id="{EB7C414C-CAF6-A34F-9E15-2FCAB2DEE7CE}"/>
              </a:ext>
            </a:extLst>
          </p:cNvPr>
          <p:cNvPicPr>
            <a:picLocks noChangeAspect="1"/>
          </p:cNvPicPr>
          <p:nvPr/>
        </p:nvPicPr>
        <p:blipFill>
          <a:blip r:embed="rId5"/>
          <a:stretch>
            <a:fillRect/>
          </a:stretch>
        </p:blipFill>
        <p:spPr>
          <a:xfrm rot="591761">
            <a:off x="10594899" y="5304860"/>
            <a:ext cx="847858" cy="1394214"/>
          </a:xfrm>
          <a:prstGeom prst="rect">
            <a:avLst/>
          </a:prstGeom>
        </p:spPr>
      </p:pic>
    </p:spTree>
    <p:extLst>
      <p:ext uri="{BB962C8B-B14F-4D97-AF65-F5344CB8AC3E}">
        <p14:creationId xmlns:p14="http://schemas.microsoft.com/office/powerpoint/2010/main" val="4201959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Subqueries – Where can they be used</a:t>
            </a:r>
          </a:p>
        </p:txBody>
      </p:sp>
      <p:grpSp>
        <p:nvGrpSpPr>
          <p:cNvPr id="10" name="Group 9">
            <a:extLst>
              <a:ext uri="{FF2B5EF4-FFF2-40B4-BE49-F238E27FC236}">
                <a16:creationId xmlns:a16="http://schemas.microsoft.com/office/drawing/2014/main" id="{6B43AFF5-D132-A74F-85A9-D66FC4AF03DA}"/>
              </a:ext>
            </a:extLst>
          </p:cNvPr>
          <p:cNvGrpSpPr/>
          <p:nvPr/>
        </p:nvGrpSpPr>
        <p:grpSpPr>
          <a:xfrm>
            <a:off x="212032" y="1245302"/>
            <a:ext cx="11569147" cy="5612698"/>
            <a:chOff x="0" y="1245302"/>
            <a:chExt cx="11569147" cy="5612698"/>
          </a:xfrm>
        </p:grpSpPr>
        <p:pic>
          <p:nvPicPr>
            <p:cNvPr id="8" name="Picture 7" descr="A screenshot of a cell phone&#10;&#10;Description automatically generated">
              <a:extLst>
                <a:ext uri="{FF2B5EF4-FFF2-40B4-BE49-F238E27FC236}">
                  <a16:creationId xmlns:a16="http://schemas.microsoft.com/office/drawing/2014/main" id="{AC491240-D9E0-404F-AF78-7AB2C5F2B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286" y="1245302"/>
              <a:ext cx="11343861" cy="5356322"/>
            </a:xfrm>
            <a:prstGeom prst="rect">
              <a:avLst/>
            </a:prstGeom>
          </p:spPr>
        </p:pic>
        <p:sp>
          <p:nvSpPr>
            <p:cNvPr id="9" name="Rectangle 8">
              <a:extLst>
                <a:ext uri="{FF2B5EF4-FFF2-40B4-BE49-F238E27FC236}">
                  <a16:creationId xmlns:a16="http://schemas.microsoft.com/office/drawing/2014/main" id="{7D0FE3A0-E158-E445-8A2C-84B05F62FD6D}"/>
                </a:ext>
              </a:extLst>
            </p:cNvPr>
            <p:cNvSpPr/>
            <p:nvPr/>
          </p:nvSpPr>
          <p:spPr>
            <a:xfrm>
              <a:off x="0" y="6537324"/>
              <a:ext cx="11569147" cy="320676"/>
            </a:xfrm>
            <a:prstGeom prst="rect">
              <a:avLst/>
            </a:prstGeom>
            <a:solidFill>
              <a:srgbClr val="F47C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a:ln>
            <a:noFill/>
          </a:ln>
        </p:spPr>
        <p:txBody>
          <a:bodyPr/>
          <a:lstStyle/>
          <a:p>
            <a:pPr marL="0" lvl="0" indent="0" algn="ctr" rtl="0">
              <a:spcBef>
                <a:spcPts val="0"/>
              </a:spcBef>
              <a:spcAft>
                <a:spcPts val="0"/>
              </a:spcAft>
              <a:buNone/>
            </a:pPr>
            <a:fld id="{00000000-1234-1234-1234-123412341234}" type="slidenum">
              <a:rPr lang="en-US" smtClean="0"/>
              <a:t>22</a:t>
            </a:fld>
            <a:endParaRPr lang="en-US" dirty="0"/>
          </a:p>
        </p:txBody>
      </p:sp>
    </p:spTree>
    <p:extLst>
      <p:ext uri="{BB962C8B-B14F-4D97-AF65-F5344CB8AC3E}">
        <p14:creationId xmlns:p14="http://schemas.microsoft.com/office/powerpoint/2010/main" val="1026928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social media post&#10;&#10;Description automatically generated">
            <a:extLst>
              <a:ext uri="{FF2B5EF4-FFF2-40B4-BE49-F238E27FC236}">
                <a16:creationId xmlns:a16="http://schemas.microsoft.com/office/drawing/2014/main" id="{F1B9F667-4D40-BB49-9BB2-1753F81AA5A7}"/>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4409660" y="2952629"/>
            <a:ext cx="7633253" cy="3290404"/>
          </a:xfrm>
          <a:prstGeom prst="rect">
            <a:avLst/>
          </a:prstGeom>
        </p:spPr>
      </p:pic>
      <p:sp>
        <p:nvSpPr>
          <p:cNvPr id="15" name="Rectangle 14">
            <a:extLst>
              <a:ext uri="{FF2B5EF4-FFF2-40B4-BE49-F238E27FC236}">
                <a16:creationId xmlns:a16="http://schemas.microsoft.com/office/drawing/2014/main" id="{A99A3964-66E2-B647-AF8B-D6BB8C633290}"/>
              </a:ext>
            </a:extLst>
          </p:cNvPr>
          <p:cNvSpPr/>
          <p:nvPr/>
        </p:nvSpPr>
        <p:spPr>
          <a:xfrm>
            <a:off x="7688243" y="4877239"/>
            <a:ext cx="4152575" cy="1475212"/>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latin typeface="Helvetica Neue Light" panose="02000403000000020004" pitchFamily="2" charset="0"/>
              <a:ea typeface="Helvetica Neue Light" panose="02000403000000020004" pitchFamily="2" charset="0"/>
            </a:endParaRPr>
          </a:p>
        </p:txBody>
      </p:sp>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Windowing functions</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a:xfrm>
            <a:off x="11339999" y="6524072"/>
            <a:ext cx="834067" cy="298455"/>
          </a:xfrm>
        </p:spPr>
        <p:txBody>
          <a:bodyPr/>
          <a:lstStyle/>
          <a:p>
            <a:pPr marL="0" lvl="0" indent="0" algn="ctr" rtl="0">
              <a:spcBef>
                <a:spcPts val="0"/>
              </a:spcBef>
              <a:spcAft>
                <a:spcPts val="0"/>
              </a:spcAft>
              <a:buNone/>
            </a:pPr>
            <a:fld id="{00000000-1234-1234-1234-123412341234}" type="slidenum">
              <a:rPr lang="en-US" smtClean="0"/>
              <a:t>23</a:t>
            </a:fld>
            <a:endParaRPr lang="en-US"/>
          </a:p>
        </p:txBody>
      </p:sp>
      <p:pic>
        <p:nvPicPr>
          <p:cNvPr id="9" name="Picture 8">
            <a:extLst>
              <a:ext uri="{FF2B5EF4-FFF2-40B4-BE49-F238E27FC236}">
                <a16:creationId xmlns:a16="http://schemas.microsoft.com/office/drawing/2014/main" id="{328EF1D6-CDCB-E040-AFDB-2E46B6EEA852}"/>
              </a:ext>
            </a:extLst>
          </p:cNvPr>
          <p:cNvPicPr>
            <a:picLocks noChangeAspect="1"/>
          </p:cNvPicPr>
          <p:nvPr/>
        </p:nvPicPr>
        <p:blipFill>
          <a:blip r:embed="rId5"/>
          <a:stretch>
            <a:fillRect/>
          </a:stretch>
        </p:blipFill>
        <p:spPr>
          <a:xfrm>
            <a:off x="10111821" y="1023447"/>
            <a:ext cx="1334324" cy="1779098"/>
          </a:xfrm>
          <a:prstGeom prst="rect">
            <a:avLst/>
          </a:prstGeom>
        </p:spPr>
      </p:pic>
      <p:sp>
        <p:nvSpPr>
          <p:cNvPr id="12" name="TextBox 11">
            <a:extLst>
              <a:ext uri="{FF2B5EF4-FFF2-40B4-BE49-F238E27FC236}">
                <a16:creationId xmlns:a16="http://schemas.microsoft.com/office/drawing/2014/main" id="{AA33AD54-5E79-124D-A091-2B84C94258D7}"/>
              </a:ext>
            </a:extLst>
          </p:cNvPr>
          <p:cNvSpPr txBox="1"/>
          <p:nvPr/>
        </p:nvSpPr>
        <p:spPr>
          <a:xfrm>
            <a:off x="107999" y="1416715"/>
            <a:ext cx="10003822" cy="1107996"/>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rPr>
              <a:t>Window functions operate on groups of rows that are related (e.g. by date or location). Snowflake supports:</a:t>
            </a:r>
          </a:p>
          <a:p>
            <a:endParaRPr lang="en-US" dirty="0"/>
          </a:p>
        </p:txBody>
      </p:sp>
      <p:sp>
        <p:nvSpPr>
          <p:cNvPr id="13" name="TextBox 12">
            <a:extLst>
              <a:ext uri="{FF2B5EF4-FFF2-40B4-BE49-F238E27FC236}">
                <a16:creationId xmlns:a16="http://schemas.microsoft.com/office/drawing/2014/main" id="{04BF4C2C-0A5C-0B4F-A5EB-09019334FA56}"/>
              </a:ext>
            </a:extLst>
          </p:cNvPr>
          <p:cNvSpPr txBox="1"/>
          <p:nvPr/>
        </p:nvSpPr>
        <p:spPr>
          <a:xfrm>
            <a:off x="-41088" y="2344755"/>
            <a:ext cx="4450748" cy="2523768"/>
          </a:xfrm>
          <a:prstGeom prst="rect">
            <a:avLst/>
          </a:prstGeom>
          <a:noFill/>
        </p:spPr>
        <p:txBody>
          <a:bodyPr wrap="square" rtlCol="0">
            <a:spAutoFit/>
          </a:bodyPr>
          <a:lstStyle/>
          <a:p>
            <a:pPr marL="800100" lvl="1" indent="-342900">
              <a:buFont typeface="Wingdings" pitchFamily="2" charset="2"/>
              <a:buChar char="Ø"/>
            </a:pPr>
            <a:r>
              <a:rPr lang="en-US" sz="2000" dirty="0">
                <a:latin typeface="Helvetica Neue Light" panose="02000403000000020004" pitchFamily="2" charset="0"/>
                <a:ea typeface="Helvetica Neue Light" panose="02000403000000020004" pitchFamily="2" charset="0"/>
              </a:rPr>
              <a:t>General window functions.</a:t>
            </a:r>
          </a:p>
          <a:p>
            <a:pPr marL="800100" lvl="1" indent="-342900">
              <a:buFont typeface="Wingdings" pitchFamily="2" charset="2"/>
              <a:buChar char="Ø"/>
            </a:pPr>
            <a:r>
              <a:rPr lang="en-US" sz="2000" dirty="0">
                <a:latin typeface="Helvetica Neue Light" panose="02000403000000020004" pitchFamily="2" charset="0"/>
                <a:ea typeface="Helvetica Neue Light" panose="02000403000000020004" pitchFamily="2" charset="0"/>
              </a:rPr>
              <a:t>Window functions that calculate rank (e.g. highest, second-highest, etc.)</a:t>
            </a:r>
          </a:p>
          <a:p>
            <a:pPr marL="800100" lvl="1" indent="-342900">
              <a:buFont typeface="Wingdings" pitchFamily="2" charset="2"/>
              <a:buChar char="Ø"/>
            </a:pPr>
            <a:r>
              <a:rPr lang="en-US" sz="2000" dirty="0">
                <a:latin typeface="Helvetica Neue Light" panose="02000403000000020004" pitchFamily="2" charset="0"/>
                <a:ea typeface="Helvetica Neue Light" panose="02000403000000020004" pitchFamily="2" charset="0"/>
              </a:rPr>
              <a:t>Window functions that support cumulative window frames and sliding window frames</a:t>
            </a:r>
          </a:p>
          <a:p>
            <a:endParaRPr lang="en-US" dirty="0"/>
          </a:p>
        </p:txBody>
      </p:sp>
      <p:sp>
        <p:nvSpPr>
          <p:cNvPr id="14" name="TextBox 13">
            <a:extLst>
              <a:ext uri="{FF2B5EF4-FFF2-40B4-BE49-F238E27FC236}">
                <a16:creationId xmlns:a16="http://schemas.microsoft.com/office/drawing/2014/main" id="{EAD55F7C-A277-8841-A528-EF3B6F025E0F}"/>
              </a:ext>
            </a:extLst>
          </p:cNvPr>
          <p:cNvSpPr txBox="1"/>
          <p:nvPr/>
        </p:nvSpPr>
        <p:spPr>
          <a:xfrm>
            <a:off x="7878418" y="5058110"/>
            <a:ext cx="3962400" cy="830997"/>
          </a:xfrm>
          <a:prstGeom prst="rect">
            <a:avLst/>
          </a:prstGeom>
          <a:noFill/>
        </p:spPr>
        <p:txBody>
          <a:bodyPr wrap="square" rtlCol="0">
            <a:spAutoFit/>
          </a:bodyPr>
          <a:lstStyle/>
          <a:p>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OVER</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PARTITION</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BY</a:t>
            </a:r>
            <a:r>
              <a:rPr lang="en-US" sz="1600" dirty="0">
                <a:latin typeface="Helvetica Neue Light" panose="02000403000000020004" pitchFamily="2" charset="0"/>
                <a:ea typeface="Helvetica Neue Light" panose="02000403000000020004" pitchFamily="2" charset="0"/>
              </a:rPr>
              <a:t> </a:t>
            </a:r>
            <a:r>
              <a:rPr lang="en-US" sz="1600" dirty="0">
                <a:solidFill>
                  <a:srgbClr val="009999"/>
                </a:solidFill>
                <a:latin typeface="Helvetica Neue Light" panose="02000403000000020004" pitchFamily="2" charset="0"/>
                <a:ea typeface="Helvetica Neue Light" panose="02000403000000020004" pitchFamily="2" charset="0"/>
              </a:rPr>
              <a:t>&lt;expr1&gt;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ORDER</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BY</a:t>
            </a:r>
            <a:r>
              <a:rPr lang="en-US" sz="1600" dirty="0">
                <a:latin typeface="Helvetica Neue Light" panose="02000403000000020004" pitchFamily="2" charset="0"/>
                <a:ea typeface="Helvetica Neue Light" panose="02000403000000020004" pitchFamily="2" charset="0"/>
              </a:rPr>
              <a:t> </a:t>
            </a:r>
            <a:r>
              <a:rPr lang="en-US" sz="1600" dirty="0">
                <a:solidFill>
                  <a:srgbClr val="009999"/>
                </a:solidFill>
                <a:latin typeface="Helvetica Neue Light" panose="02000403000000020004" pitchFamily="2" charset="0"/>
                <a:ea typeface="Helvetica Neue Light" panose="02000403000000020004" pitchFamily="2" charset="0"/>
              </a:rPr>
              <a:t>&lt;expr2&gt;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105780"/>
                </a:solidFill>
                <a:latin typeface="Helvetica Neue Light" panose="02000403000000020004" pitchFamily="2" charset="0"/>
                <a:ea typeface="Helvetica Neue Light" panose="02000403000000020004" pitchFamily="2" charset="0"/>
              </a:rPr>
              <a:t>cumulativeFrame</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105780"/>
                </a:solidFill>
                <a:latin typeface="Helvetica Neue Light" panose="02000403000000020004" pitchFamily="2" charset="0"/>
                <a:ea typeface="Helvetica Neue Light" panose="02000403000000020004" pitchFamily="2" charset="0"/>
              </a:rPr>
              <a:t>slidingFrame</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endParaRPr lang="en-US" sz="1600" dirty="0">
              <a:latin typeface="Helvetica Neue Light" panose="02000403000000020004" pitchFamily="2" charset="0"/>
              <a:ea typeface="Helvetica Neue Light" panose="02000403000000020004" pitchFamily="2" charset="0"/>
            </a:endParaRPr>
          </a:p>
        </p:txBody>
      </p:sp>
      <p:pic>
        <p:nvPicPr>
          <p:cNvPr id="16" name="Picture 15">
            <a:extLst>
              <a:ext uri="{FF2B5EF4-FFF2-40B4-BE49-F238E27FC236}">
                <a16:creationId xmlns:a16="http://schemas.microsoft.com/office/drawing/2014/main" id="{74D7A87F-2BB9-064E-8857-F18CD03CB16C}"/>
              </a:ext>
            </a:extLst>
          </p:cNvPr>
          <p:cNvPicPr>
            <a:picLocks noChangeAspect="1"/>
          </p:cNvPicPr>
          <p:nvPr/>
        </p:nvPicPr>
        <p:blipFill>
          <a:blip r:embed="rId6"/>
          <a:stretch>
            <a:fillRect/>
          </a:stretch>
        </p:blipFill>
        <p:spPr>
          <a:xfrm>
            <a:off x="7380403" y="4399808"/>
            <a:ext cx="803878" cy="658302"/>
          </a:xfrm>
          <a:prstGeom prst="rect">
            <a:avLst/>
          </a:prstGeom>
        </p:spPr>
      </p:pic>
      <p:pic>
        <p:nvPicPr>
          <p:cNvPr id="3" name="Picture 2">
            <a:extLst>
              <a:ext uri="{FF2B5EF4-FFF2-40B4-BE49-F238E27FC236}">
                <a16:creationId xmlns:a16="http://schemas.microsoft.com/office/drawing/2014/main" id="{F76DD9E3-1259-384F-B70D-166EDA44445D}"/>
              </a:ext>
            </a:extLst>
          </p:cNvPr>
          <p:cNvPicPr>
            <a:picLocks noChangeAspect="1"/>
          </p:cNvPicPr>
          <p:nvPr/>
        </p:nvPicPr>
        <p:blipFill>
          <a:blip r:embed="rId7"/>
          <a:stretch>
            <a:fillRect/>
          </a:stretch>
        </p:blipFill>
        <p:spPr>
          <a:xfrm flipH="1">
            <a:off x="796686" y="4327932"/>
            <a:ext cx="2775201" cy="2775201"/>
          </a:xfrm>
          <a:prstGeom prst="rect">
            <a:avLst/>
          </a:prstGeom>
        </p:spPr>
      </p:pic>
    </p:spTree>
    <p:extLst>
      <p:ext uri="{BB962C8B-B14F-4D97-AF65-F5344CB8AC3E}">
        <p14:creationId xmlns:p14="http://schemas.microsoft.com/office/powerpoint/2010/main" val="12562795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47251-C481-2148-9828-D39BAD4432E5}"/>
              </a:ext>
            </a:extLst>
          </p:cNvPr>
          <p:cNvSpPr>
            <a:spLocks noGrp="1"/>
          </p:cNvSpPr>
          <p:nvPr>
            <p:ph type="title"/>
          </p:nvPr>
        </p:nvSpPr>
        <p:spPr/>
        <p:txBody>
          <a:bodyPr/>
          <a:lstStyle/>
          <a:p>
            <a:r>
              <a:rPr lang="en-US" dirty="0"/>
              <a:t>More stuff on windowing functions</a:t>
            </a:r>
          </a:p>
        </p:txBody>
      </p:sp>
      <p:sp>
        <p:nvSpPr>
          <p:cNvPr id="4" name="Slide Number Placeholder 3">
            <a:extLst>
              <a:ext uri="{FF2B5EF4-FFF2-40B4-BE49-F238E27FC236}">
                <a16:creationId xmlns:a16="http://schemas.microsoft.com/office/drawing/2014/main" id="{FB211CCF-C835-1F48-B106-55DDF58E156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24</a:t>
            </a:fld>
            <a:endParaRPr lang="en-US"/>
          </a:p>
        </p:txBody>
      </p:sp>
    </p:spTree>
    <p:extLst>
      <p:ext uri="{BB962C8B-B14F-4D97-AF65-F5344CB8AC3E}">
        <p14:creationId xmlns:p14="http://schemas.microsoft.com/office/powerpoint/2010/main" val="2465511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BBF1E2-6E28-DC4D-863D-F4165B781D72}"/>
              </a:ext>
            </a:extLst>
          </p:cNvPr>
          <p:cNvSpPr/>
          <p:nvPr/>
        </p:nvSpPr>
        <p:spPr>
          <a:xfrm>
            <a:off x="8302499" y="1564864"/>
            <a:ext cx="3871567" cy="1952480"/>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More Advanced querying</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318052" y="1347056"/>
            <a:ext cx="10512000" cy="4680000"/>
          </a:xfrm>
        </p:spPr>
        <p:txBody>
          <a:bodyPr/>
          <a:lstStyle/>
          <a:p>
            <a:r>
              <a:rPr lang="en-US" dirty="0"/>
              <a:t>Querying semi structured data</a:t>
            </a:r>
          </a:p>
          <a:p>
            <a:pPr lvl="1">
              <a:buFont typeface="Wingdings" pitchFamily="2" charset="2"/>
              <a:buChar char="Ø"/>
            </a:pPr>
            <a:r>
              <a:rPr lang="en-US" dirty="0"/>
              <a:t>Arrays allow data to be stored that is not used regularly</a:t>
            </a:r>
          </a:p>
          <a:p>
            <a:pPr lvl="1">
              <a:buFont typeface="Wingdings" pitchFamily="2" charset="2"/>
              <a:buChar char="Ø"/>
            </a:pPr>
            <a:r>
              <a:rPr lang="en-US" dirty="0"/>
              <a:t>Arrays can be flattened if it needs to be accessed</a:t>
            </a:r>
          </a:p>
          <a:p>
            <a:pPr lvl="1">
              <a:buFont typeface="Wingdings" pitchFamily="2" charset="2"/>
              <a:buChar char="Ø"/>
            </a:pPr>
            <a:r>
              <a:rPr lang="en-US" dirty="0"/>
              <a:t>Example of an array:</a:t>
            </a:r>
          </a:p>
          <a:p>
            <a:pPr lvl="1"/>
            <a:endParaRPr lang="en-US" sz="2000" dirty="0"/>
          </a:p>
          <a:p>
            <a:pPr lvl="1"/>
            <a:endParaRPr lang="en-US" sz="2000" dirty="0"/>
          </a:p>
          <a:p>
            <a:r>
              <a:rPr lang="en-US" dirty="0"/>
              <a:t>Using Sequences </a:t>
            </a:r>
          </a:p>
          <a:p>
            <a:pPr lvl="1">
              <a:buFont typeface="Wingdings" pitchFamily="2" charset="2"/>
              <a:buChar char="Ø"/>
            </a:pPr>
            <a:r>
              <a:rPr lang="en-US" dirty="0"/>
              <a:t>Sequences are used to generate unique numbers across sessions and statements, including concurrent statements. </a:t>
            </a:r>
          </a:p>
          <a:p>
            <a:pPr lvl="1">
              <a:buFont typeface="Wingdings" pitchFamily="2" charset="2"/>
              <a:buChar char="Ø"/>
            </a:pPr>
            <a:r>
              <a:rPr lang="en-US" dirty="0"/>
              <a:t>They can be used to generate values for a primary key or any column that requires a unique value</a:t>
            </a:r>
          </a:p>
          <a:p>
            <a:endParaRPr lang="en-US" dirty="0"/>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25</a:t>
            </a:fld>
            <a:endParaRPr lang="en-US"/>
          </a:p>
        </p:txBody>
      </p:sp>
      <p:sp>
        <p:nvSpPr>
          <p:cNvPr id="5" name="TextBox 4">
            <a:extLst>
              <a:ext uri="{FF2B5EF4-FFF2-40B4-BE49-F238E27FC236}">
                <a16:creationId xmlns:a16="http://schemas.microsoft.com/office/drawing/2014/main" id="{0D2A0392-CBF7-8E4B-91CE-1229857BE5BB}"/>
              </a:ext>
            </a:extLst>
          </p:cNvPr>
          <p:cNvSpPr txBox="1"/>
          <p:nvPr/>
        </p:nvSpPr>
        <p:spPr>
          <a:xfrm>
            <a:off x="8587409" y="1756274"/>
            <a:ext cx="3604591" cy="1569660"/>
          </a:xfrm>
          <a:prstGeom prst="rect">
            <a:avLst/>
          </a:prstGeom>
          <a:noFill/>
        </p:spPr>
        <p:txBody>
          <a:bodyPr wrap="square" rtlCol="0">
            <a:spAutoFit/>
          </a:bodyPr>
          <a:lstStyle/>
          <a:p>
            <a:r>
              <a:rPr lang="en-US" sz="1600" dirty="0">
                <a:solidFill>
                  <a:srgbClr val="088A08"/>
                </a:solidFill>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vm</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value</a:t>
            </a:r>
            <a:r>
              <a:rPr lang="en-US" sz="1600" dirty="0" err="1">
                <a:latin typeface="Helvetica Neue Light" panose="02000403000000020004" pitchFamily="2" charset="0"/>
                <a:ea typeface="Helvetica Neue Light" panose="02000403000000020004" pitchFamily="2" charset="0"/>
              </a:rPr>
              <a:t>:make</a:t>
            </a:r>
            <a:r>
              <a:rPr lang="en-US" sz="1600" dirty="0">
                <a:solidFill>
                  <a:srgbClr val="000000"/>
                </a:solidFill>
                <a:latin typeface="Helvetica Neue Light" panose="02000403000000020004" pitchFamily="2" charset="0"/>
                <a:ea typeface="Helvetica Neue Light" panose="02000403000000020004" pitchFamily="2" charset="0"/>
              </a:rPr>
              <a:t>::string</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make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vm</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value</a:t>
            </a:r>
            <a:r>
              <a:rPr lang="en-US" sz="1600" dirty="0" err="1">
                <a:latin typeface="Helvetica Neue Light" panose="02000403000000020004" pitchFamily="2" charset="0"/>
                <a:ea typeface="Helvetica Neue Light" panose="02000403000000020004" pitchFamily="2" charset="0"/>
              </a:rPr>
              <a:t>:model</a:t>
            </a:r>
            <a:r>
              <a:rPr lang="en-US" sz="1600" dirty="0">
                <a:solidFill>
                  <a:srgbClr val="000000"/>
                </a:solidFill>
                <a:latin typeface="Helvetica Neue Light" panose="02000403000000020004" pitchFamily="2" charset="0"/>
                <a:ea typeface="Helvetica Neue Light" panose="02000403000000020004" pitchFamily="2" charset="0"/>
              </a:rPr>
              <a:t>::string</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model</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ve</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value</a:t>
            </a:r>
            <a:r>
              <a:rPr lang="en-US" sz="1600" dirty="0">
                <a:solidFill>
                  <a:srgbClr val="000000"/>
                </a:solidFill>
                <a:latin typeface="Helvetica Neue Light" panose="02000403000000020004" pitchFamily="2" charset="0"/>
                <a:ea typeface="Helvetica Neue Light" panose="02000403000000020004" pitchFamily="2" charset="0"/>
              </a:rPr>
              <a:t>::string</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808080"/>
                </a:solidFill>
                <a:latin typeface="Helvetica Neue Light" panose="02000403000000020004" pitchFamily="2" charset="0"/>
                <a:ea typeface="Helvetica Neue Light" panose="02000403000000020004" pitchFamily="2" charset="0"/>
              </a:rPr>
              <a:t>"Extras Purchased"</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from</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car_sales</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lateral</a:t>
            </a:r>
            <a:r>
              <a:rPr lang="en-US" sz="1600" dirty="0">
                <a:latin typeface="Helvetica Neue Light" panose="02000403000000020004" pitchFamily="2" charset="0"/>
                <a:ea typeface="Helvetica Neue Light" panose="02000403000000020004" pitchFamily="2" charset="0"/>
              </a:rPr>
              <a:t> </a:t>
            </a:r>
            <a:r>
              <a:rPr lang="en-US" sz="1600" dirty="0">
                <a:solidFill>
                  <a:srgbClr val="3A01DF"/>
                </a:solidFill>
                <a:latin typeface="Helvetica Neue Light" panose="02000403000000020004" pitchFamily="2" charset="0"/>
                <a:ea typeface="Helvetica Neue Light" panose="02000403000000020004" pitchFamily="2" charset="0"/>
              </a:rPr>
              <a:t>flatten</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solidFill>
                  <a:srgbClr val="000000"/>
                </a:solidFill>
                <a:latin typeface="Helvetica Neue Light" panose="02000403000000020004" pitchFamily="2" charset="0"/>
                <a:ea typeface="Helvetica Neue Light" panose="02000403000000020004" pitchFamily="2" charset="0"/>
              </a:rPr>
              <a:t>input</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=&gt;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src</a:t>
            </a:r>
            <a:r>
              <a:rPr lang="en-US" sz="1600" dirty="0" err="1">
                <a:latin typeface="Helvetica Neue Light" panose="02000403000000020004" pitchFamily="2" charset="0"/>
                <a:ea typeface="Helvetica Neue Light" panose="02000403000000020004" pitchFamily="2" charset="0"/>
              </a:rPr>
              <a:t>:vehicle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vm</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lateral</a:t>
            </a:r>
            <a:r>
              <a:rPr lang="en-US" sz="1600" dirty="0">
                <a:latin typeface="Helvetica Neue Light" panose="02000403000000020004" pitchFamily="2" charset="0"/>
                <a:ea typeface="Helvetica Neue Light" panose="02000403000000020004" pitchFamily="2" charset="0"/>
              </a:rPr>
              <a:t> </a:t>
            </a:r>
            <a:r>
              <a:rPr lang="en-US" sz="1600" dirty="0">
                <a:solidFill>
                  <a:srgbClr val="3A01DF"/>
                </a:solidFill>
                <a:latin typeface="Helvetica Neue Light" panose="02000403000000020004" pitchFamily="2" charset="0"/>
                <a:ea typeface="Helvetica Neue Light" panose="02000403000000020004" pitchFamily="2" charset="0"/>
              </a:rPr>
              <a:t>flatten</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solidFill>
                  <a:srgbClr val="000000"/>
                </a:solidFill>
                <a:latin typeface="Helvetica Neue Light" panose="02000403000000020004" pitchFamily="2" charset="0"/>
                <a:ea typeface="Helvetica Neue Light" panose="02000403000000020004" pitchFamily="2" charset="0"/>
              </a:rPr>
              <a:t>input</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=&gt;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vm</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value</a:t>
            </a:r>
            <a:r>
              <a:rPr lang="en-US" sz="1600" dirty="0" err="1">
                <a:latin typeface="Helvetica Neue Light" panose="02000403000000020004" pitchFamily="2" charset="0"/>
                <a:ea typeface="Helvetica Neue Light" panose="02000403000000020004" pitchFamily="2" charset="0"/>
              </a:rPr>
              <a:t>:extras</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ve</a:t>
            </a:r>
            <a:r>
              <a:rPr lang="en-US" sz="1600" dirty="0">
                <a:solidFill>
                  <a:srgbClr val="404040"/>
                </a:solidFill>
                <a:latin typeface="Helvetica Neue Light" panose="02000403000000020004" pitchFamily="2" charset="0"/>
                <a:ea typeface="Helvetica Neue Light" panose="02000403000000020004" pitchFamily="2" charset="0"/>
              </a:rPr>
              <a:t>;</a:t>
            </a:r>
            <a:endParaRPr lang="en-US" sz="1600" dirty="0">
              <a:latin typeface="Helvetica Neue Light" panose="02000403000000020004" pitchFamily="2" charset="0"/>
              <a:ea typeface="Helvetica Neue Light" panose="02000403000000020004" pitchFamily="2" charset="0"/>
            </a:endParaRPr>
          </a:p>
        </p:txBody>
      </p:sp>
      <p:pic>
        <p:nvPicPr>
          <p:cNvPr id="7" name="Picture 6">
            <a:extLst>
              <a:ext uri="{FF2B5EF4-FFF2-40B4-BE49-F238E27FC236}">
                <a16:creationId xmlns:a16="http://schemas.microsoft.com/office/drawing/2014/main" id="{8CC782B6-729E-EE46-B60C-5BCAB2CC21C1}"/>
              </a:ext>
            </a:extLst>
          </p:cNvPr>
          <p:cNvPicPr>
            <a:picLocks noChangeAspect="1"/>
          </p:cNvPicPr>
          <p:nvPr/>
        </p:nvPicPr>
        <p:blipFill>
          <a:blip r:embed="rId3"/>
          <a:stretch>
            <a:fillRect/>
          </a:stretch>
        </p:blipFill>
        <p:spPr>
          <a:xfrm>
            <a:off x="8043015" y="1120707"/>
            <a:ext cx="803878" cy="658302"/>
          </a:xfrm>
          <a:prstGeom prst="rect">
            <a:avLst/>
          </a:prstGeom>
        </p:spPr>
      </p:pic>
      <p:sp>
        <p:nvSpPr>
          <p:cNvPr id="8" name="TextBox 7">
            <a:extLst>
              <a:ext uri="{FF2B5EF4-FFF2-40B4-BE49-F238E27FC236}">
                <a16:creationId xmlns:a16="http://schemas.microsoft.com/office/drawing/2014/main" id="{091EF548-3110-414A-8AAC-87016A639636}"/>
              </a:ext>
            </a:extLst>
          </p:cNvPr>
          <p:cNvSpPr txBox="1"/>
          <p:nvPr/>
        </p:nvSpPr>
        <p:spPr>
          <a:xfrm>
            <a:off x="1361948" y="2998113"/>
            <a:ext cx="7235687" cy="861774"/>
          </a:xfrm>
          <a:prstGeom prst="rect">
            <a:avLst/>
          </a:prstGeom>
          <a:noFill/>
        </p:spPr>
        <p:txBody>
          <a:bodyPr wrap="square" rtlCol="0">
            <a:spAutoFit/>
          </a:bodyPr>
          <a:lstStyle/>
          <a:p>
            <a:r>
              <a:rPr lang="en-US" sz="1600" dirty="0"/>
              <a:t>"vehicle" : [ {"make": "Toyota", "model": "Camry", "year": "2017", "price": "23500", "extras":["</a:t>
            </a:r>
            <a:r>
              <a:rPr lang="en-US" sz="1600" dirty="0" err="1"/>
              <a:t>ext</a:t>
            </a:r>
            <a:r>
              <a:rPr lang="en-US" sz="1600" dirty="0"/>
              <a:t> warranty", "rust proofing", "fabric protection"]}</a:t>
            </a:r>
          </a:p>
          <a:p>
            <a:endParaRPr lang="en-US" dirty="0"/>
          </a:p>
        </p:txBody>
      </p:sp>
    </p:spTree>
    <p:extLst>
      <p:ext uri="{BB962C8B-B14F-4D97-AF65-F5344CB8AC3E}">
        <p14:creationId xmlns:p14="http://schemas.microsoft.com/office/powerpoint/2010/main" val="14422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3AC80-1E49-A042-8E7B-0D892736D05F}"/>
              </a:ext>
            </a:extLst>
          </p:cNvPr>
          <p:cNvSpPr>
            <a:spLocks noGrp="1"/>
          </p:cNvSpPr>
          <p:nvPr>
            <p:ph type="title"/>
          </p:nvPr>
        </p:nvSpPr>
        <p:spPr/>
        <p:txBody>
          <a:bodyPr/>
          <a:lstStyle/>
          <a:p>
            <a:r>
              <a:rPr lang="en-US" dirty="0"/>
              <a:t>REGEX</a:t>
            </a:r>
          </a:p>
        </p:txBody>
      </p:sp>
      <p:sp>
        <p:nvSpPr>
          <p:cNvPr id="4" name="Slide Number Placeholder 3">
            <a:extLst>
              <a:ext uri="{FF2B5EF4-FFF2-40B4-BE49-F238E27FC236}">
                <a16:creationId xmlns:a16="http://schemas.microsoft.com/office/drawing/2014/main" id="{9AAF1930-0422-2240-8DDC-7E6730F7477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26</a:t>
            </a:fld>
            <a:endParaRPr lang="en-US"/>
          </a:p>
        </p:txBody>
      </p:sp>
    </p:spTree>
    <p:extLst>
      <p:ext uri="{BB962C8B-B14F-4D97-AF65-F5344CB8AC3E}">
        <p14:creationId xmlns:p14="http://schemas.microsoft.com/office/powerpoint/2010/main" val="24744591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E9B90-B1D3-AF47-B4EC-9CD784244844}"/>
              </a:ext>
            </a:extLst>
          </p:cNvPr>
          <p:cNvSpPr>
            <a:spLocks noGrp="1"/>
          </p:cNvSpPr>
          <p:nvPr>
            <p:ph type="title"/>
          </p:nvPr>
        </p:nvSpPr>
        <p:spPr/>
        <p:txBody>
          <a:bodyPr/>
          <a:lstStyle/>
          <a:p>
            <a:r>
              <a:rPr lang="en-US" dirty="0"/>
              <a:t>Snowflake Data Types</a:t>
            </a:r>
          </a:p>
        </p:txBody>
      </p:sp>
      <p:sp>
        <p:nvSpPr>
          <p:cNvPr id="3" name="Text Placeholder 2">
            <a:extLst>
              <a:ext uri="{FF2B5EF4-FFF2-40B4-BE49-F238E27FC236}">
                <a16:creationId xmlns:a16="http://schemas.microsoft.com/office/drawing/2014/main" id="{EBF219B6-4553-8441-ACC9-35F52EACEB67}"/>
              </a:ext>
            </a:extLst>
          </p:cNvPr>
          <p:cNvSpPr>
            <a:spLocks noGrp="1"/>
          </p:cNvSpPr>
          <p:nvPr>
            <p:ph type="body" idx="1"/>
          </p:nvPr>
        </p:nvSpPr>
        <p:spPr>
          <a:xfrm>
            <a:off x="242784" y="1512000"/>
            <a:ext cx="6852960" cy="5595936"/>
          </a:xfrm>
        </p:spPr>
        <p:txBody>
          <a:bodyPr/>
          <a:lstStyle/>
          <a:p>
            <a:r>
              <a:rPr lang="en-US" dirty="0"/>
              <a:t>Snowflake offers native ingestion of various data types that other data warehouses don’t. </a:t>
            </a:r>
          </a:p>
          <a:p>
            <a:r>
              <a:rPr lang="en-US" dirty="0"/>
              <a:t>Have any of you ever been in a scenario where you needed to load, say, an XML or a multi-dimensional JSON into a structured SQL database?</a:t>
            </a:r>
          </a:p>
          <a:p>
            <a:pPr lvl="1">
              <a:buFont typeface="Wingdings" pitchFamily="2" charset="2"/>
              <a:buChar char="Ø"/>
            </a:pPr>
            <a:r>
              <a:rPr lang="en-US" dirty="0"/>
              <a:t>How did you have to manipulate that data? </a:t>
            </a:r>
          </a:p>
          <a:p>
            <a:pPr lvl="1">
              <a:buFont typeface="Wingdings" pitchFamily="2" charset="2"/>
              <a:buChar char="Ø"/>
            </a:pPr>
            <a:r>
              <a:rPr lang="en-US" dirty="0"/>
              <a:t>How much work did it take to get it in there? </a:t>
            </a:r>
          </a:p>
          <a:p>
            <a:pPr lvl="1">
              <a:buFont typeface="Wingdings" pitchFamily="2" charset="2"/>
              <a:buChar char="Ø"/>
            </a:pPr>
            <a:r>
              <a:rPr lang="en-US" dirty="0"/>
              <a:t>Did you have to flatten it first?</a:t>
            </a:r>
          </a:p>
          <a:p>
            <a:r>
              <a:rPr lang="en-US" dirty="0"/>
              <a:t>The makers of snowflake felt your pain here and offer the VARIANT data type.</a:t>
            </a:r>
          </a:p>
        </p:txBody>
      </p:sp>
      <p:sp>
        <p:nvSpPr>
          <p:cNvPr id="4" name="Slide Number Placeholder 3">
            <a:extLst>
              <a:ext uri="{FF2B5EF4-FFF2-40B4-BE49-F238E27FC236}">
                <a16:creationId xmlns:a16="http://schemas.microsoft.com/office/drawing/2014/main" id="{049A71D8-144F-9D4A-95EE-DF27DF96462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27</a:t>
            </a:fld>
            <a:endParaRPr lang="en-US"/>
          </a:p>
        </p:txBody>
      </p:sp>
      <p:pic>
        <p:nvPicPr>
          <p:cNvPr id="6" name="Picture 5">
            <a:extLst>
              <a:ext uri="{FF2B5EF4-FFF2-40B4-BE49-F238E27FC236}">
                <a16:creationId xmlns:a16="http://schemas.microsoft.com/office/drawing/2014/main" id="{A0A86F9C-A3D5-7A42-ADB3-170422D1041E}"/>
              </a:ext>
            </a:extLst>
          </p:cNvPr>
          <p:cNvPicPr>
            <a:picLocks noChangeAspect="1"/>
          </p:cNvPicPr>
          <p:nvPr/>
        </p:nvPicPr>
        <p:blipFill>
          <a:blip r:embed="rId2"/>
          <a:stretch>
            <a:fillRect/>
          </a:stretch>
        </p:blipFill>
        <p:spPr>
          <a:xfrm>
            <a:off x="7106760" y="1559551"/>
            <a:ext cx="4650272" cy="4650272"/>
          </a:xfrm>
          <a:prstGeom prst="rect">
            <a:avLst/>
          </a:prstGeom>
        </p:spPr>
      </p:pic>
    </p:spTree>
    <p:extLst>
      <p:ext uri="{BB962C8B-B14F-4D97-AF65-F5344CB8AC3E}">
        <p14:creationId xmlns:p14="http://schemas.microsoft.com/office/powerpoint/2010/main" val="6206654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92957-6E69-B143-BA02-22FC9509AC4B}"/>
              </a:ext>
            </a:extLst>
          </p:cNvPr>
          <p:cNvSpPr>
            <a:spLocks noGrp="1"/>
          </p:cNvSpPr>
          <p:nvPr>
            <p:ph type="title"/>
          </p:nvPr>
        </p:nvSpPr>
        <p:spPr/>
        <p:txBody>
          <a:bodyPr/>
          <a:lstStyle/>
          <a:p>
            <a:r>
              <a:rPr lang="en-US" dirty="0"/>
              <a:t>Snowflake data types</a:t>
            </a:r>
          </a:p>
        </p:txBody>
      </p:sp>
      <p:sp>
        <p:nvSpPr>
          <p:cNvPr id="3" name="Text Placeholder 2">
            <a:extLst>
              <a:ext uri="{FF2B5EF4-FFF2-40B4-BE49-F238E27FC236}">
                <a16:creationId xmlns:a16="http://schemas.microsoft.com/office/drawing/2014/main" id="{69E0839C-3F48-0E43-8A75-9CC83E704EFC}"/>
              </a:ext>
            </a:extLst>
          </p:cNvPr>
          <p:cNvSpPr>
            <a:spLocks noGrp="1"/>
          </p:cNvSpPr>
          <p:nvPr>
            <p:ph type="body" idx="1"/>
          </p:nvPr>
        </p:nvSpPr>
        <p:spPr>
          <a:xfrm>
            <a:off x="17934" y="1232050"/>
            <a:ext cx="11809362" cy="5327712"/>
          </a:xfrm>
        </p:spPr>
        <p:txBody>
          <a:bodyPr/>
          <a:lstStyle/>
          <a:p>
            <a:r>
              <a:rPr lang="en-US" dirty="0"/>
              <a:t>Snowflake started by making it possible to flexibly store semi-structured records inside a relational table in native form</a:t>
            </a:r>
          </a:p>
          <a:p>
            <a:pPr lvl="1">
              <a:buFont typeface="Wingdings" pitchFamily="2" charset="2"/>
              <a:buChar char="Ø"/>
            </a:pPr>
            <a:r>
              <a:rPr lang="en-US" dirty="0"/>
              <a:t>This is accomplished through a custom datatype (Snowflake’s VARIANT datatype) that allows schema-less storage of hierarchical data, including JSON, Avro, XML and Parquet</a:t>
            </a:r>
          </a:p>
          <a:p>
            <a:pPr lvl="1">
              <a:buFont typeface="Wingdings" pitchFamily="2" charset="2"/>
              <a:buChar char="Ø"/>
            </a:pPr>
            <a:endParaRPr lang="en-US" dirty="0"/>
          </a:p>
          <a:p>
            <a:pPr lvl="1">
              <a:buFont typeface="Wingdings" pitchFamily="2" charset="2"/>
              <a:buChar char="Ø"/>
            </a:pPr>
            <a:endParaRPr lang="en-US" dirty="0"/>
          </a:p>
          <a:p>
            <a:pPr lvl="1">
              <a:buFont typeface="Wingdings" pitchFamily="2" charset="2"/>
              <a:buChar char="Ø"/>
            </a:pPr>
            <a:endParaRPr lang="en-US" dirty="0"/>
          </a:p>
          <a:p>
            <a:pPr lvl="1">
              <a:buFont typeface="Wingdings" pitchFamily="2" charset="2"/>
              <a:buChar char="Ø"/>
            </a:pPr>
            <a:endParaRPr lang="en-US" dirty="0"/>
          </a:p>
          <a:p>
            <a:pPr lvl="1">
              <a:buFont typeface="Wingdings" pitchFamily="2" charset="2"/>
              <a:buChar char="Ø"/>
            </a:pPr>
            <a:endParaRPr lang="en-US" dirty="0"/>
          </a:p>
          <a:p>
            <a:pPr lvl="1">
              <a:buFont typeface="Wingdings" pitchFamily="2" charset="2"/>
              <a:buChar char="Ø"/>
            </a:pPr>
            <a:endParaRPr lang="en-US" dirty="0"/>
          </a:p>
          <a:p>
            <a:pPr lvl="1">
              <a:buFont typeface="Wingdings" pitchFamily="2" charset="2"/>
              <a:buChar char="Ø"/>
            </a:pPr>
            <a:r>
              <a:rPr lang="en-US" dirty="0"/>
              <a:t>This makes it possible to load semi-structured data directly into Snowflake without pre-processing, losing information, or defining a schema</a:t>
            </a:r>
          </a:p>
          <a:p>
            <a:pPr lvl="1">
              <a:buFont typeface="Wingdings" pitchFamily="2" charset="2"/>
              <a:buChar char="Ø"/>
            </a:pPr>
            <a:r>
              <a:rPr lang="en-US" dirty="0"/>
              <a:t>You simply create a table containing a column with Snowflake’s VARIANT datatype and then load files containing semi-structured data into that table.  </a:t>
            </a:r>
          </a:p>
        </p:txBody>
      </p:sp>
      <p:sp>
        <p:nvSpPr>
          <p:cNvPr id="4" name="Slide Number Placeholder 3">
            <a:extLst>
              <a:ext uri="{FF2B5EF4-FFF2-40B4-BE49-F238E27FC236}">
                <a16:creationId xmlns:a16="http://schemas.microsoft.com/office/drawing/2014/main" id="{6CE0E883-98D1-0844-AC6D-E53C515E099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28</a:t>
            </a:fld>
            <a:endParaRPr lang="en-US"/>
          </a:p>
        </p:txBody>
      </p:sp>
      <p:pic>
        <p:nvPicPr>
          <p:cNvPr id="6" name="Picture 5">
            <a:extLst>
              <a:ext uri="{FF2B5EF4-FFF2-40B4-BE49-F238E27FC236}">
                <a16:creationId xmlns:a16="http://schemas.microsoft.com/office/drawing/2014/main" id="{C6F29FD4-E91C-A04E-8526-1FD4EE9537C3}"/>
              </a:ext>
            </a:extLst>
          </p:cNvPr>
          <p:cNvPicPr>
            <a:picLocks noChangeAspect="1"/>
          </p:cNvPicPr>
          <p:nvPr/>
        </p:nvPicPr>
        <p:blipFill>
          <a:blip r:embed="rId2"/>
          <a:stretch>
            <a:fillRect/>
          </a:stretch>
        </p:blipFill>
        <p:spPr>
          <a:xfrm>
            <a:off x="1275163" y="3072046"/>
            <a:ext cx="1752600" cy="1155700"/>
          </a:xfrm>
          <a:prstGeom prst="rect">
            <a:avLst/>
          </a:prstGeom>
        </p:spPr>
      </p:pic>
      <p:pic>
        <p:nvPicPr>
          <p:cNvPr id="7" name="Picture 6">
            <a:extLst>
              <a:ext uri="{FF2B5EF4-FFF2-40B4-BE49-F238E27FC236}">
                <a16:creationId xmlns:a16="http://schemas.microsoft.com/office/drawing/2014/main" id="{A927C5EB-E84F-494E-B89E-A91C1EAC65A0}"/>
              </a:ext>
            </a:extLst>
          </p:cNvPr>
          <p:cNvPicPr>
            <a:picLocks noChangeAspect="1"/>
          </p:cNvPicPr>
          <p:nvPr/>
        </p:nvPicPr>
        <p:blipFill>
          <a:blip r:embed="rId3"/>
          <a:stretch>
            <a:fillRect/>
          </a:stretch>
        </p:blipFill>
        <p:spPr>
          <a:xfrm>
            <a:off x="3933811" y="2978817"/>
            <a:ext cx="1901273" cy="1424465"/>
          </a:xfrm>
          <a:prstGeom prst="rect">
            <a:avLst/>
          </a:prstGeom>
        </p:spPr>
      </p:pic>
      <p:pic>
        <p:nvPicPr>
          <p:cNvPr id="8" name="Picture 7">
            <a:extLst>
              <a:ext uri="{FF2B5EF4-FFF2-40B4-BE49-F238E27FC236}">
                <a16:creationId xmlns:a16="http://schemas.microsoft.com/office/drawing/2014/main" id="{620FDEB4-C1E7-7849-AA93-2979F16A126E}"/>
              </a:ext>
            </a:extLst>
          </p:cNvPr>
          <p:cNvPicPr>
            <a:picLocks noChangeAspect="1"/>
          </p:cNvPicPr>
          <p:nvPr/>
        </p:nvPicPr>
        <p:blipFill>
          <a:blip r:embed="rId4"/>
          <a:stretch>
            <a:fillRect/>
          </a:stretch>
        </p:blipFill>
        <p:spPr>
          <a:xfrm>
            <a:off x="6779017" y="3034316"/>
            <a:ext cx="1435100" cy="1409700"/>
          </a:xfrm>
          <a:prstGeom prst="rect">
            <a:avLst/>
          </a:prstGeom>
        </p:spPr>
      </p:pic>
      <p:pic>
        <p:nvPicPr>
          <p:cNvPr id="9" name="Picture 8">
            <a:extLst>
              <a:ext uri="{FF2B5EF4-FFF2-40B4-BE49-F238E27FC236}">
                <a16:creationId xmlns:a16="http://schemas.microsoft.com/office/drawing/2014/main" id="{14840498-B786-8549-8F10-F842B15D577D}"/>
              </a:ext>
            </a:extLst>
          </p:cNvPr>
          <p:cNvPicPr>
            <a:picLocks noChangeAspect="1"/>
          </p:cNvPicPr>
          <p:nvPr/>
        </p:nvPicPr>
        <p:blipFill>
          <a:blip r:embed="rId5"/>
          <a:stretch>
            <a:fillRect/>
          </a:stretch>
        </p:blipFill>
        <p:spPr>
          <a:xfrm>
            <a:off x="8871680" y="2958243"/>
            <a:ext cx="1728401" cy="1561846"/>
          </a:xfrm>
          <a:prstGeom prst="rect">
            <a:avLst/>
          </a:prstGeom>
        </p:spPr>
      </p:pic>
      <p:sp>
        <p:nvSpPr>
          <p:cNvPr id="10" name="TextBox 9">
            <a:extLst>
              <a:ext uri="{FF2B5EF4-FFF2-40B4-BE49-F238E27FC236}">
                <a16:creationId xmlns:a16="http://schemas.microsoft.com/office/drawing/2014/main" id="{EF9A3533-818E-F246-9524-200C7EB70597}"/>
              </a:ext>
            </a:extLst>
          </p:cNvPr>
          <p:cNvSpPr txBox="1"/>
          <p:nvPr/>
        </p:nvSpPr>
        <p:spPr>
          <a:xfrm>
            <a:off x="1785207" y="4249394"/>
            <a:ext cx="1093013" cy="307777"/>
          </a:xfrm>
          <a:prstGeom prst="rect">
            <a:avLst/>
          </a:prstGeom>
          <a:noFill/>
        </p:spPr>
        <p:txBody>
          <a:bodyPr wrap="square" rtlCol="0">
            <a:spAutoFit/>
          </a:bodyPr>
          <a:lstStyle/>
          <a:p>
            <a:r>
              <a:rPr lang="en-US" dirty="0"/>
              <a:t>JSON</a:t>
            </a:r>
          </a:p>
        </p:txBody>
      </p:sp>
      <p:sp>
        <p:nvSpPr>
          <p:cNvPr id="11" name="TextBox 10">
            <a:extLst>
              <a:ext uri="{FF2B5EF4-FFF2-40B4-BE49-F238E27FC236}">
                <a16:creationId xmlns:a16="http://schemas.microsoft.com/office/drawing/2014/main" id="{39001371-1699-0646-90B6-F7B7E092B10D}"/>
              </a:ext>
            </a:extLst>
          </p:cNvPr>
          <p:cNvSpPr txBox="1"/>
          <p:nvPr/>
        </p:nvSpPr>
        <p:spPr>
          <a:xfrm>
            <a:off x="4552716" y="4249394"/>
            <a:ext cx="1093013" cy="307777"/>
          </a:xfrm>
          <a:prstGeom prst="rect">
            <a:avLst/>
          </a:prstGeom>
          <a:noFill/>
        </p:spPr>
        <p:txBody>
          <a:bodyPr wrap="square" rtlCol="0">
            <a:spAutoFit/>
          </a:bodyPr>
          <a:lstStyle/>
          <a:p>
            <a:r>
              <a:rPr lang="en-US" dirty="0"/>
              <a:t>Avro</a:t>
            </a:r>
          </a:p>
        </p:txBody>
      </p:sp>
      <p:sp>
        <p:nvSpPr>
          <p:cNvPr id="12" name="TextBox 11">
            <a:extLst>
              <a:ext uri="{FF2B5EF4-FFF2-40B4-BE49-F238E27FC236}">
                <a16:creationId xmlns:a16="http://schemas.microsoft.com/office/drawing/2014/main" id="{55AE140C-8C12-9B49-B1B8-96637368FA87}"/>
              </a:ext>
            </a:extLst>
          </p:cNvPr>
          <p:cNvSpPr txBox="1"/>
          <p:nvPr/>
        </p:nvSpPr>
        <p:spPr>
          <a:xfrm>
            <a:off x="7083015" y="4444016"/>
            <a:ext cx="1093013" cy="307777"/>
          </a:xfrm>
          <a:prstGeom prst="rect">
            <a:avLst/>
          </a:prstGeom>
          <a:noFill/>
        </p:spPr>
        <p:txBody>
          <a:bodyPr wrap="square" rtlCol="0">
            <a:spAutoFit/>
          </a:bodyPr>
          <a:lstStyle/>
          <a:p>
            <a:r>
              <a:rPr lang="en-US" dirty="0"/>
              <a:t>XML</a:t>
            </a:r>
          </a:p>
        </p:txBody>
      </p:sp>
      <p:sp>
        <p:nvSpPr>
          <p:cNvPr id="13" name="TextBox 12">
            <a:extLst>
              <a:ext uri="{FF2B5EF4-FFF2-40B4-BE49-F238E27FC236}">
                <a16:creationId xmlns:a16="http://schemas.microsoft.com/office/drawing/2014/main" id="{25F873A8-3564-154B-B9CD-DAE647A20E29}"/>
              </a:ext>
            </a:extLst>
          </p:cNvPr>
          <p:cNvSpPr txBox="1"/>
          <p:nvPr/>
        </p:nvSpPr>
        <p:spPr>
          <a:xfrm>
            <a:off x="9462695" y="4444015"/>
            <a:ext cx="1093013" cy="307777"/>
          </a:xfrm>
          <a:prstGeom prst="rect">
            <a:avLst/>
          </a:prstGeom>
          <a:noFill/>
        </p:spPr>
        <p:txBody>
          <a:bodyPr wrap="square" rtlCol="0">
            <a:spAutoFit/>
          </a:bodyPr>
          <a:lstStyle/>
          <a:p>
            <a:r>
              <a:rPr lang="en-US" dirty="0"/>
              <a:t>Parquet</a:t>
            </a:r>
          </a:p>
        </p:txBody>
      </p:sp>
    </p:spTree>
    <p:extLst>
      <p:ext uri="{BB962C8B-B14F-4D97-AF65-F5344CB8AC3E}">
        <p14:creationId xmlns:p14="http://schemas.microsoft.com/office/powerpoint/2010/main" val="39118130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900B5-72AF-9945-9477-4253E5561013}"/>
              </a:ext>
            </a:extLst>
          </p:cNvPr>
          <p:cNvSpPr>
            <a:spLocks noGrp="1"/>
          </p:cNvSpPr>
          <p:nvPr>
            <p:ph type="title"/>
          </p:nvPr>
        </p:nvSpPr>
        <p:spPr/>
        <p:txBody>
          <a:bodyPr/>
          <a:lstStyle/>
          <a:p>
            <a:r>
              <a:rPr lang="en-US" dirty="0"/>
              <a:t>Flattening Arrays</a:t>
            </a:r>
          </a:p>
        </p:txBody>
      </p:sp>
      <p:sp>
        <p:nvSpPr>
          <p:cNvPr id="3" name="Text Placeholder 2">
            <a:extLst>
              <a:ext uri="{FF2B5EF4-FFF2-40B4-BE49-F238E27FC236}">
                <a16:creationId xmlns:a16="http://schemas.microsoft.com/office/drawing/2014/main" id="{FE1B8BAD-71AF-8246-9E53-330FABDB9A2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E163926-E277-F143-AF1C-2F010E73851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29</a:t>
            </a:fld>
            <a:endParaRPr lang="en-US"/>
          </a:p>
        </p:txBody>
      </p:sp>
    </p:spTree>
    <p:extLst>
      <p:ext uri="{BB962C8B-B14F-4D97-AF65-F5344CB8AC3E}">
        <p14:creationId xmlns:p14="http://schemas.microsoft.com/office/powerpoint/2010/main" val="1827926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FDE15-7CC2-B541-AE4D-7D32A72907BE}"/>
              </a:ext>
            </a:extLst>
          </p:cNvPr>
          <p:cNvSpPr>
            <a:spLocks noGrp="1"/>
          </p:cNvSpPr>
          <p:nvPr>
            <p:ph type="title"/>
          </p:nvPr>
        </p:nvSpPr>
        <p:spPr/>
        <p:txBody>
          <a:bodyPr/>
          <a:lstStyle/>
          <a:p>
            <a:r>
              <a:rPr lang="en-US" dirty="0"/>
              <a:t>Explain</a:t>
            </a:r>
          </a:p>
        </p:txBody>
      </p:sp>
      <p:sp>
        <p:nvSpPr>
          <p:cNvPr id="4" name="Slide Number Placeholder 3">
            <a:extLst>
              <a:ext uri="{FF2B5EF4-FFF2-40B4-BE49-F238E27FC236}">
                <a16:creationId xmlns:a16="http://schemas.microsoft.com/office/drawing/2014/main" id="{0513F275-38FB-6648-93F6-81DF0769FE9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a:t>
            </a:fld>
            <a:endParaRPr lang="en-US"/>
          </a:p>
        </p:txBody>
      </p:sp>
    </p:spTree>
    <p:extLst>
      <p:ext uri="{BB962C8B-B14F-4D97-AF65-F5344CB8AC3E}">
        <p14:creationId xmlns:p14="http://schemas.microsoft.com/office/powerpoint/2010/main" val="6586885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Lab2</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30</a:t>
            </a:fld>
            <a:endParaRPr lang="en-US"/>
          </a:p>
        </p:txBody>
      </p:sp>
      <p:pic>
        <p:nvPicPr>
          <p:cNvPr id="3" name="Picture 2">
            <a:extLst>
              <a:ext uri="{FF2B5EF4-FFF2-40B4-BE49-F238E27FC236}">
                <a16:creationId xmlns:a16="http://schemas.microsoft.com/office/drawing/2014/main" id="{9E3DCDB3-4EE7-7247-96CC-01514E89A03C}"/>
              </a:ext>
            </a:extLst>
          </p:cNvPr>
          <p:cNvPicPr>
            <a:picLocks noChangeAspect="1"/>
          </p:cNvPicPr>
          <p:nvPr/>
        </p:nvPicPr>
        <p:blipFill>
          <a:blip r:embed="rId3"/>
          <a:stretch>
            <a:fillRect/>
          </a:stretch>
        </p:blipFill>
        <p:spPr>
          <a:xfrm>
            <a:off x="1538867" y="1627237"/>
            <a:ext cx="3495288" cy="3495288"/>
          </a:xfrm>
          <a:prstGeom prst="rect">
            <a:avLst/>
          </a:prstGeom>
        </p:spPr>
      </p:pic>
      <p:pic>
        <p:nvPicPr>
          <p:cNvPr id="6" name="Picture 5">
            <a:extLst>
              <a:ext uri="{FF2B5EF4-FFF2-40B4-BE49-F238E27FC236}">
                <a16:creationId xmlns:a16="http://schemas.microsoft.com/office/drawing/2014/main" id="{F5D3A41B-BC57-2040-8D12-2BC9DBB7D472}"/>
              </a:ext>
            </a:extLst>
          </p:cNvPr>
          <p:cNvPicPr>
            <a:picLocks noChangeAspect="1"/>
          </p:cNvPicPr>
          <p:nvPr/>
        </p:nvPicPr>
        <p:blipFill>
          <a:blip r:embed="rId4"/>
          <a:stretch>
            <a:fillRect/>
          </a:stretch>
        </p:blipFill>
        <p:spPr>
          <a:xfrm>
            <a:off x="8161762" y="3969835"/>
            <a:ext cx="3035411" cy="2384966"/>
          </a:xfrm>
          <a:prstGeom prst="rect">
            <a:avLst/>
          </a:prstGeom>
        </p:spPr>
      </p:pic>
      <p:sp>
        <p:nvSpPr>
          <p:cNvPr id="7" name="Freeform 6">
            <a:extLst>
              <a:ext uri="{FF2B5EF4-FFF2-40B4-BE49-F238E27FC236}">
                <a16:creationId xmlns:a16="http://schemas.microsoft.com/office/drawing/2014/main" id="{A4ECE49D-9D7E-4E4E-ADA6-A66A9D6FFB69}"/>
              </a:ext>
            </a:extLst>
          </p:cNvPr>
          <p:cNvSpPr/>
          <p:nvPr/>
        </p:nvSpPr>
        <p:spPr>
          <a:xfrm>
            <a:off x="4708704" y="1994053"/>
            <a:ext cx="4474538" cy="3993932"/>
          </a:xfrm>
          <a:custGeom>
            <a:avLst/>
            <a:gdLst>
              <a:gd name="connsiteX0" fmla="*/ 0 w 4474538"/>
              <a:gd name="connsiteY0" fmla="*/ 1719083 h 3993932"/>
              <a:gd name="connsiteX1" fmla="*/ 970156 w 4474538"/>
              <a:gd name="connsiteY1" fmla="*/ 1150371 h 3993932"/>
              <a:gd name="connsiteX2" fmla="*/ 1271239 w 4474538"/>
              <a:gd name="connsiteY2" fmla="*/ 157912 h 3993932"/>
              <a:gd name="connsiteX3" fmla="*/ 2486722 w 4474538"/>
              <a:gd name="connsiteY3" fmla="*/ 68702 h 3993932"/>
              <a:gd name="connsiteX4" fmla="*/ 3233854 w 4474538"/>
              <a:gd name="connsiteY4" fmla="*/ 826985 h 3993932"/>
              <a:gd name="connsiteX5" fmla="*/ 2631688 w 4474538"/>
              <a:gd name="connsiteY5" fmla="*/ 1261883 h 3993932"/>
              <a:gd name="connsiteX6" fmla="*/ 2330605 w 4474538"/>
              <a:gd name="connsiteY6" fmla="*/ 626263 h 3993932"/>
              <a:gd name="connsiteX7" fmla="*/ 3334215 w 4474538"/>
              <a:gd name="connsiteY7" fmla="*/ 358634 h 3993932"/>
              <a:gd name="connsiteX8" fmla="*/ 4460488 w 4474538"/>
              <a:gd name="connsiteY8" fmla="*/ 1496058 h 3993932"/>
              <a:gd name="connsiteX9" fmla="*/ 2509024 w 4474538"/>
              <a:gd name="connsiteY9" fmla="*/ 2756146 h 3993932"/>
              <a:gd name="connsiteX10" fmla="*/ 1773044 w 4474538"/>
              <a:gd name="connsiteY10" fmla="*/ 3704000 h 3993932"/>
              <a:gd name="connsiteX11" fmla="*/ 2921619 w 4474538"/>
              <a:gd name="connsiteY11" fmla="*/ 3993932 h 3993932"/>
              <a:gd name="connsiteX12" fmla="*/ 2921619 w 4474538"/>
              <a:gd name="connsiteY12" fmla="*/ 3993932 h 39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4538" h="3993932">
                <a:moveTo>
                  <a:pt x="0" y="1719083"/>
                </a:moveTo>
                <a:cubicBezTo>
                  <a:pt x="379141" y="1564824"/>
                  <a:pt x="758283" y="1410566"/>
                  <a:pt x="970156" y="1150371"/>
                </a:cubicBezTo>
                <a:cubicBezTo>
                  <a:pt x="1182029" y="890176"/>
                  <a:pt x="1018478" y="338190"/>
                  <a:pt x="1271239" y="157912"/>
                </a:cubicBezTo>
                <a:cubicBezTo>
                  <a:pt x="1524000" y="-22366"/>
                  <a:pt x="2159620" y="-42810"/>
                  <a:pt x="2486722" y="68702"/>
                </a:cubicBezTo>
                <a:cubicBezTo>
                  <a:pt x="2813825" y="180214"/>
                  <a:pt x="3209693" y="628121"/>
                  <a:pt x="3233854" y="826985"/>
                </a:cubicBezTo>
                <a:cubicBezTo>
                  <a:pt x="3258015" y="1025849"/>
                  <a:pt x="2782229" y="1295337"/>
                  <a:pt x="2631688" y="1261883"/>
                </a:cubicBezTo>
                <a:cubicBezTo>
                  <a:pt x="2481147" y="1228429"/>
                  <a:pt x="2213517" y="776804"/>
                  <a:pt x="2330605" y="626263"/>
                </a:cubicBezTo>
                <a:cubicBezTo>
                  <a:pt x="2447693" y="475722"/>
                  <a:pt x="2979235" y="213668"/>
                  <a:pt x="3334215" y="358634"/>
                </a:cubicBezTo>
                <a:cubicBezTo>
                  <a:pt x="3689195" y="503600"/>
                  <a:pt x="4598020" y="1096473"/>
                  <a:pt x="4460488" y="1496058"/>
                </a:cubicBezTo>
                <a:cubicBezTo>
                  <a:pt x="4322956" y="1895643"/>
                  <a:pt x="2956931" y="2388156"/>
                  <a:pt x="2509024" y="2756146"/>
                </a:cubicBezTo>
                <a:cubicBezTo>
                  <a:pt x="2061117" y="3124136"/>
                  <a:pt x="1704278" y="3497702"/>
                  <a:pt x="1773044" y="3704000"/>
                </a:cubicBezTo>
                <a:cubicBezTo>
                  <a:pt x="1841810" y="3910298"/>
                  <a:pt x="2921619" y="3993932"/>
                  <a:pt x="2921619" y="3993932"/>
                </a:cubicBezTo>
                <a:lnTo>
                  <a:pt x="2921619" y="3993932"/>
                </a:ln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15786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898525-1763-6746-A2C0-858D73FD61CB}"/>
              </a:ext>
            </a:extLst>
          </p:cNvPr>
          <p:cNvSpPr txBox="1"/>
          <p:nvPr/>
        </p:nvSpPr>
        <p:spPr>
          <a:xfrm>
            <a:off x="1304544" y="816864"/>
            <a:ext cx="4279392" cy="707886"/>
          </a:xfrm>
          <a:prstGeom prst="rect">
            <a:avLst/>
          </a:prstGeom>
          <a:noFill/>
        </p:spPr>
        <p:txBody>
          <a:bodyPr wrap="square" rtlCol="0">
            <a:spAutoFit/>
          </a:bodyPr>
          <a:lstStyle/>
          <a:p>
            <a:r>
              <a:rPr lang="en-US" sz="4000" dirty="0">
                <a:latin typeface="Helvetica Neue Light" panose="02000403000000020004" pitchFamily="2" charset="0"/>
                <a:ea typeface="Helvetica Neue Light" panose="02000403000000020004" pitchFamily="2" charset="0"/>
                <a:cs typeface="Helvetica Neue" panose="02000503000000020004" pitchFamily="2" charset="0"/>
              </a:rPr>
              <a:t>Updating Tables</a:t>
            </a:r>
          </a:p>
        </p:txBody>
      </p:sp>
    </p:spTree>
    <p:extLst>
      <p:ext uri="{BB962C8B-B14F-4D97-AF65-F5344CB8AC3E}">
        <p14:creationId xmlns:p14="http://schemas.microsoft.com/office/powerpoint/2010/main" val="16373540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a:t>Working with Temp tables and Transient tables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32</a:t>
            </a:fld>
            <a:endParaRPr lang="en-US"/>
          </a:p>
        </p:txBody>
      </p:sp>
      <p:pic>
        <p:nvPicPr>
          <p:cNvPr id="6" name="Picture 5" descr="A screenshot of a social media post&#10;&#10;Description automatically generated">
            <a:extLst>
              <a:ext uri="{FF2B5EF4-FFF2-40B4-BE49-F238E27FC236}">
                <a16:creationId xmlns:a16="http://schemas.microsoft.com/office/drawing/2014/main" id="{8252D299-CE42-FA41-93E6-8FB721D4D1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5235" y="4056506"/>
            <a:ext cx="6962078" cy="2080697"/>
          </a:xfrm>
          <a:prstGeom prst="rect">
            <a:avLst/>
          </a:prstGeom>
        </p:spPr>
      </p:pic>
      <p:sp>
        <p:nvSpPr>
          <p:cNvPr id="8" name="Text Placeholder 8">
            <a:extLst>
              <a:ext uri="{FF2B5EF4-FFF2-40B4-BE49-F238E27FC236}">
                <a16:creationId xmlns:a16="http://schemas.microsoft.com/office/drawing/2014/main" id="{DB5E15A6-6276-1B4D-8FFC-C7D21F1FD6FF}"/>
              </a:ext>
            </a:extLst>
          </p:cNvPr>
          <p:cNvSpPr>
            <a:spLocks noGrp="1"/>
          </p:cNvSpPr>
          <p:nvPr>
            <p:ph type="body" idx="1"/>
          </p:nvPr>
        </p:nvSpPr>
        <p:spPr>
          <a:xfrm>
            <a:off x="254858" y="1520874"/>
            <a:ext cx="5393473" cy="2174497"/>
          </a:xfrm>
        </p:spPr>
        <p:txBody>
          <a:bodyPr/>
          <a:lstStyle/>
          <a:p>
            <a:pPr marL="76200" indent="0">
              <a:buNone/>
            </a:pPr>
            <a:r>
              <a:rPr lang="en-US" b="1" dirty="0">
                <a:solidFill>
                  <a:srgbClr val="00B0F0"/>
                </a:solidFill>
              </a:rPr>
              <a:t>Temporary Tables </a:t>
            </a:r>
            <a:r>
              <a:rPr lang="en-US" dirty="0"/>
              <a:t>only exist within the session in which they were created. </a:t>
            </a:r>
            <a:r>
              <a:rPr lang="en-US" kern="1200" dirty="0">
                <a:solidFill>
                  <a:schemeClr val="tx1"/>
                </a:solidFill>
              </a:rPr>
              <a:t>Once the session ends, data stored in the table is purged completely from the system</a:t>
            </a:r>
            <a:endParaRPr lang="en-US" dirty="0"/>
          </a:p>
        </p:txBody>
      </p:sp>
      <p:sp>
        <p:nvSpPr>
          <p:cNvPr id="10" name="Text Placeholder 8">
            <a:extLst>
              <a:ext uri="{FF2B5EF4-FFF2-40B4-BE49-F238E27FC236}">
                <a16:creationId xmlns:a16="http://schemas.microsoft.com/office/drawing/2014/main" id="{D12C709A-2ACD-6B48-A618-86340B9BD0A2}"/>
              </a:ext>
            </a:extLst>
          </p:cNvPr>
          <p:cNvSpPr txBox="1">
            <a:spLocks/>
          </p:cNvSpPr>
          <p:nvPr/>
        </p:nvSpPr>
        <p:spPr>
          <a:xfrm>
            <a:off x="6065364" y="1481889"/>
            <a:ext cx="5691668" cy="2174497"/>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None/>
            </a:pPr>
            <a:r>
              <a:rPr lang="en-US" b="1" kern="0" dirty="0">
                <a:solidFill>
                  <a:srgbClr val="00B050"/>
                </a:solidFill>
              </a:rPr>
              <a:t>Transient Tables</a:t>
            </a:r>
            <a:r>
              <a:rPr lang="en-US" b="1" kern="0" dirty="0">
                <a:solidFill>
                  <a:srgbClr val="7030A0"/>
                </a:solidFill>
              </a:rPr>
              <a:t> </a:t>
            </a:r>
            <a:r>
              <a:rPr lang="en-US" kern="0" dirty="0"/>
              <a:t>persist until explicitly dropped and are available to all users with the appropriate privileges. Transient tables are like permanent tables with the key difference that they do not have a Fail-safe period.</a:t>
            </a:r>
          </a:p>
        </p:txBody>
      </p:sp>
    </p:spTree>
    <p:extLst>
      <p:ext uri="{BB962C8B-B14F-4D97-AF65-F5344CB8AC3E}">
        <p14:creationId xmlns:p14="http://schemas.microsoft.com/office/powerpoint/2010/main" val="20314509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a:t>Working with Temp tables and Transient tables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33</a:t>
            </a:fld>
            <a:endParaRPr lang="en-US"/>
          </a:p>
        </p:txBody>
      </p:sp>
      <p:sp>
        <p:nvSpPr>
          <p:cNvPr id="8" name="Text Placeholder 8">
            <a:extLst>
              <a:ext uri="{FF2B5EF4-FFF2-40B4-BE49-F238E27FC236}">
                <a16:creationId xmlns:a16="http://schemas.microsoft.com/office/drawing/2014/main" id="{DB5E15A6-6276-1B4D-8FFC-C7D21F1FD6FF}"/>
              </a:ext>
            </a:extLst>
          </p:cNvPr>
          <p:cNvSpPr>
            <a:spLocks noGrp="1"/>
          </p:cNvSpPr>
          <p:nvPr>
            <p:ph type="body" idx="1"/>
          </p:nvPr>
        </p:nvSpPr>
        <p:spPr>
          <a:xfrm>
            <a:off x="756875" y="2058754"/>
            <a:ext cx="5195683" cy="2174497"/>
          </a:xfrm>
        </p:spPr>
        <p:txBody>
          <a:bodyPr/>
          <a:lstStyle/>
          <a:p>
            <a:pPr marL="76200" indent="0">
              <a:buNone/>
            </a:pPr>
            <a:r>
              <a:rPr lang="en-US" dirty="0">
                <a:solidFill>
                  <a:schemeClr val="tx1"/>
                </a:solidFill>
                <a:latin typeface="Helvetica Neue Light" panose="02000403000000020004" pitchFamily="2" charset="0"/>
                <a:ea typeface="Helvetica Neue Light" panose="02000403000000020004" pitchFamily="2" charset="0"/>
              </a:rPr>
              <a:t>Creating </a:t>
            </a:r>
            <a:r>
              <a:rPr lang="en-US" b="1" dirty="0">
                <a:solidFill>
                  <a:srgbClr val="00B0F0"/>
                </a:solidFill>
                <a:latin typeface="Helvetica Neue Light" panose="02000403000000020004" pitchFamily="2" charset="0"/>
                <a:ea typeface="Helvetica Neue Light" panose="02000403000000020004" pitchFamily="2" charset="0"/>
              </a:rPr>
              <a:t>Temporary Tables </a:t>
            </a:r>
            <a:r>
              <a:rPr lang="en-US" dirty="0">
                <a:solidFill>
                  <a:schemeClr val="tx1"/>
                </a:solidFill>
                <a:latin typeface="Helvetica Neue Light" panose="02000403000000020004" pitchFamily="2" charset="0"/>
                <a:ea typeface="Helvetica Neue Light" panose="02000403000000020004" pitchFamily="2" charset="0"/>
              </a:rPr>
              <a:t>simply specify the TEMPORARY keyword (or TEMP abbreviation) in CREATE TABLE</a:t>
            </a:r>
            <a:endParaRPr lang="en-US" dirty="0"/>
          </a:p>
        </p:txBody>
      </p:sp>
      <p:sp>
        <p:nvSpPr>
          <p:cNvPr id="10" name="Text Placeholder 8">
            <a:extLst>
              <a:ext uri="{FF2B5EF4-FFF2-40B4-BE49-F238E27FC236}">
                <a16:creationId xmlns:a16="http://schemas.microsoft.com/office/drawing/2014/main" id="{D12C709A-2ACD-6B48-A618-86340B9BD0A2}"/>
              </a:ext>
            </a:extLst>
          </p:cNvPr>
          <p:cNvSpPr txBox="1">
            <a:spLocks/>
          </p:cNvSpPr>
          <p:nvPr/>
        </p:nvSpPr>
        <p:spPr>
          <a:xfrm>
            <a:off x="6141055" y="2058754"/>
            <a:ext cx="5691668" cy="2174497"/>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None/>
            </a:pPr>
            <a:r>
              <a:rPr lang="en-US" kern="0" dirty="0">
                <a:solidFill>
                  <a:schemeClr val="tx1"/>
                </a:solidFill>
              </a:rPr>
              <a:t>Creating </a:t>
            </a:r>
            <a:r>
              <a:rPr lang="en-US" b="1" kern="0" dirty="0">
                <a:solidFill>
                  <a:srgbClr val="00B050"/>
                </a:solidFill>
              </a:rPr>
              <a:t>Transient Tables, </a:t>
            </a:r>
            <a:r>
              <a:rPr lang="en-US" kern="0" dirty="0">
                <a:solidFill>
                  <a:schemeClr val="tx1"/>
                </a:solidFill>
              </a:rPr>
              <a:t>schemas, or databases are done by simply specifying the TRANSIENT keyword when creating the object: </a:t>
            </a:r>
          </a:p>
        </p:txBody>
      </p:sp>
      <p:sp>
        <p:nvSpPr>
          <p:cNvPr id="7" name="Rectangle 6">
            <a:extLst>
              <a:ext uri="{FF2B5EF4-FFF2-40B4-BE49-F238E27FC236}">
                <a16:creationId xmlns:a16="http://schemas.microsoft.com/office/drawing/2014/main" id="{4035333F-7250-AD4A-9144-94F8B43378C8}"/>
              </a:ext>
            </a:extLst>
          </p:cNvPr>
          <p:cNvSpPr/>
          <p:nvPr/>
        </p:nvSpPr>
        <p:spPr>
          <a:xfrm>
            <a:off x="1088441" y="3877235"/>
            <a:ext cx="3769111" cy="1227974"/>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F283D59-FB2B-1D48-A488-6C97DBD91746}"/>
              </a:ext>
            </a:extLst>
          </p:cNvPr>
          <p:cNvSpPr txBox="1"/>
          <p:nvPr/>
        </p:nvSpPr>
        <p:spPr>
          <a:xfrm>
            <a:off x="1454514" y="3970765"/>
            <a:ext cx="3620429" cy="923330"/>
          </a:xfrm>
          <a:prstGeom prst="rect">
            <a:avLst/>
          </a:prstGeom>
          <a:noFill/>
        </p:spPr>
        <p:txBody>
          <a:bodyPr wrap="square" rtlCol="0">
            <a:spAutoFit/>
          </a:bodyPr>
          <a:lstStyle/>
          <a:p>
            <a:r>
              <a:rPr lang="en-US" dirty="0">
                <a:solidFill>
                  <a:srgbClr val="088A08"/>
                </a:solidFill>
              </a:rPr>
              <a:t>create</a:t>
            </a:r>
            <a:r>
              <a:rPr lang="en-US" dirty="0"/>
              <a:t> </a:t>
            </a:r>
            <a:r>
              <a:rPr lang="en-US" dirty="0">
                <a:solidFill>
                  <a:srgbClr val="088A08"/>
                </a:solidFill>
              </a:rPr>
              <a:t>temporary</a:t>
            </a:r>
            <a:r>
              <a:rPr lang="en-US" dirty="0"/>
              <a:t> </a:t>
            </a:r>
            <a:r>
              <a:rPr lang="en-US" dirty="0">
                <a:solidFill>
                  <a:srgbClr val="088A08"/>
                </a:solidFill>
              </a:rPr>
              <a:t>table</a:t>
            </a:r>
            <a:r>
              <a:rPr lang="en-US" dirty="0"/>
              <a:t> </a:t>
            </a:r>
            <a:r>
              <a:rPr lang="en-US" dirty="0" err="1">
                <a:solidFill>
                  <a:srgbClr val="000000"/>
                </a:solidFill>
              </a:rPr>
              <a:t>mytemptable</a:t>
            </a:r>
            <a:r>
              <a:rPr lang="en-US" dirty="0"/>
              <a:t> </a:t>
            </a:r>
            <a:r>
              <a:rPr lang="en-US" dirty="0">
                <a:solidFill>
                  <a:srgbClr val="404040"/>
                </a:solidFill>
              </a:rPr>
              <a:t>(</a:t>
            </a:r>
            <a:r>
              <a:rPr lang="en-US" dirty="0">
                <a:solidFill>
                  <a:srgbClr val="000000"/>
                </a:solidFill>
              </a:rPr>
              <a:t>id</a:t>
            </a:r>
            <a:r>
              <a:rPr lang="en-US" dirty="0"/>
              <a:t> </a:t>
            </a:r>
            <a:r>
              <a:rPr lang="en-US" dirty="0">
                <a:solidFill>
                  <a:srgbClr val="088A08"/>
                </a:solidFill>
              </a:rPr>
              <a:t>number</a:t>
            </a:r>
            <a:r>
              <a:rPr lang="en-US" dirty="0">
                <a:solidFill>
                  <a:srgbClr val="404040"/>
                </a:solidFill>
              </a:rPr>
              <a:t>,</a:t>
            </a:r>
            <a:r>
              <a:rPr lang="en-US" dirty="0"/>
              <a:t> </a:t>
            </a:r>
            <a:r>
              <a:rPr lang="en-US" dirty="0" err="1">
                <a:solidFill>
                  <a:srgbClr val="000000"/>
                </a:solidFill>
              </a:rPr>
              <a:t>creation_date</a:t>
            </a:r>
            <a:r>
              <a:rPr lang="en-US" dirty="0"/>
              <a:t> </a:t>
            </a:r>
            <a:r>
              <a:rPr lang="en-US" dirty="0">
                <a:solidFill>
                  <a:srgbClr val="088A08"/>
                </a:solidFill>
              </a:rPr>
              <a:t>date</a:t>
            </a:r>
            <a:r>
              <a:rPr lang="en-US" dirty="0">
                <a:solidFill>
                  <a:srgbClr val="404040"/>
                </a:solidFill>
              </a:rPr>
              <a:t>);</a:t>
            </a:r>
            <a:endParaRPr lang="en-US" dirty="0"/>
          </a:p>
        </p:txBody>
      </p:sp>
      <p:pic>
        <p:nvPicPr>
          <p:cNvPr id="9" name="Picture 8">
            <a:extLst>
              <a:ext uri="{FF2B5EF4-FFF2-40B4-BE49-F238E27FC236}">
                <a16:creationId xmlns:a16="http://schemas.microsoft.com/office/drawing/2014/main" id="{C55E966A-D230-F045-8B9A-325F68F5BBB4}"/>
              </a:ext>
            </a:extLst>
          </p:cNvPr>
          <p:cNvPicPr>
            <a:picLocks noChangeAspect="1"/>
          </p:cNvPicPr>
          <p:nvPr/>
        </p:nvPicPr>
        <p:blipFill>
          <a:blip r:embed="rId3"/>
          <a:stretch>
            <a:fillRect/>
          </a:stretch>
        </p:blipFill>
        <p:spPr>
          <a:xfrm>
            <a:off x="652111" y="3774128"/>
            <a:ext cx="711200" cy="658302"/>
          </a:xfrm>
          <a:prstGeom prst="rect">
            <a:avLst/>
          </a:prstGeom>
        </p:spPr>
      </p:pic>
      <p:sp>
        <p:nvSpPr>
          <p:cNvPr id="11" name="Rectangle 10">
            <a:extLst>
              <a:ext uri="{FF2B5EF4-FFF2-40B4-BE49-F238E27FC236}">
                <a16:creationId xmlns:a16="http://schemas.microsoft.com/office/drawing/2014/main" id="{79F2CBA4-456C-984B-8546-DF8B54AEFDC6}"/>
              </a:ext>
            </a:extLst>
          </p:cNvPr>
          <p:cNvSpPr/>
          <p:nvPr/>
        </p:nvSpPr>
        <p:spPr>
          <a:xfrm>
            <a:off x="7229265" y="3897903"/>
            <a:ext cx="3769111" cy="1227974"/>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7AF45E1-AC46-314E-AA78-50BD1ED02E94}"/>
              </a:ext>
            </a:extLst>
          </p:cNvPr>
          <p:cNvSpPr txBox="1"/>
          <p:nvPr/>
        </p:nvSpPr>
        <p:spPr>
          <a:xfrm>
            <a:off x="7595338" y="3991433"/>
            <a:ext cx="3620429" cy="923330"/>
          </a:xfrm>
          <a:prstGeom prst="rect">
            <a:avLst/>
          </a:prstGeom>
          <a:noFill/>
        </p:spPr>
        <p:txBody>
          <a:bodyPr wrap="square" rtlCol="0">
            <a:spAutoFit/>
          </a:bodyPr>
          <a:lstStyle/>
          <a:p>
            <a:r>
              <a:rPr lang="en-US" dirty="0">
                <a:solidFill>
                  <a:srgbClr val="088A08"/>
                </a:solidFill>
              </a:rPr>
              <a:t>create</a:t>
            </a:r>
            <a:r>
              <a:rPr lang="en-US" dirty="0"/>
              <a:t> </a:t>
            </a:r>
            <a:r>
              <a:rPr lang="en-US" dirty="0">
                <a:solidFill>
                  <a:srgbClr val="088A08"/>
                </a:solidFill>
              </a:rPr>
              <a:t>transient</a:t>
            </a:r>
            <a:r>
              <a:rPr lang="en-US" dirty="0"/>
              <a:t> </a:t>
            </a:r>
            <a:r>
              <a:rPr lang="en-US" dirty="0">
                <a:solidFill>
                  <a:srgbClr val="088A08"/>
                </a:solidFill>
              </a:rPr>
              <a:t>table</a:t>
            </a:r>
            <a:r>
              <a:rPr lang="en-US" dirty="0"/>
              <a:t> </a:t>
            </a:r>
            <a:r>
              <a:rPr lang="en-US" dirty="0" err="1">
                <a:solidFill>
                  <a:srgbClr val="000000"/>
                </a:solidFill>
              </a:rPr>
              <a:t>mytranstable</a:t>
            </a:r>
            <a:r>
              <a:rPr lang="en-US" dirty="0"/>
              <a:t> </a:t>
            </a:r>
            <a:r>
              <a:rPr lang="en-US" dirty="0">
                <a:solidFill>
                  <a:srgbClr val="404040"/>
                </a:solidFill>
              </a:rPr>
              <a:t>(</a:t>
            </a:r>
            <a:r>
              <a:rPr lang="en-US" dirty="0">
                <a:solidFill>
                  <a:srgbClr val="000000"/>
                </a:solidFill>
              </a:rPr>
              <a:t>id</a:t>
            </a:r>
            <a:r>
              <a:rPr lang="en-US" dirty="0"/>
              <a:t> </a:t>
            </a:r>
            <a:r>
              <a:rPr lang="en-US" dirty="0">
                <a:solidFill>
                  <a:srgbClr val="088A08"/>
                </a:solidFill>
              </a:rPr>
              <a:t>number</a:t>
            </a:r>
            <a:r>
              <a:rPr lang="en-US" dirty="0">
                <a:solidFill>
                  <a:srgbClr val="404040"/>
                </a:solidFill>
              </a:rPr>
              <a:t>,</a:t>
            </a:r>
            <a:r>
              <a:rPr lang="en-US" dirty="0"/>
              <a:t> </a:t>
            </a:r>
            <a:r>
              <a:rPr lang="en-US" dirty="0" err="1">
                <a:solidFill>
                  <a:srgbClr val="000000"/>
                </a:solidFill>
              </a:rPr>
              <a:t>creation_date</a:t>
            </a:r>
            <a:r>
              <a:rPr lang="en-US" dirty="0"/>
              <a:t> </a:t>
            </a:r>
            <a:r>
              <a:rPr lang="en-US" dirty="0">
                <a:solidFill>
                  <a:srgbClr val="088A08"/>
                </a:solidFill>
              </a:rPr>
              <a:t>date</a:t>
            </a:r>
            <a:r>
              <a:rPr lang="en-US" dirty="0">
                <a:solidFill>
                  <a:srgbClr val="404040"/>
                </a:solidFill>
              </a:rPr>
              <a:t>);</a:t>
            </a:r>
            <a:endParaRPr lang="en-US" dirty="0"/>
          </a:p>
        </p:txBody>
      </p:sp>
      <p:pic>
        <p:nvPicPr>
          <p:cNvPr id="13" name="Picture 12">
            <a:extLst>
              <a:ext uri="{FF2B5EF4-FFF2-40B4-BE49-F238E27FC236}">
                <a16:creationId xmlns:a16="http://schemas.microsoft.com/office/drawing/2014/main" id="{C0DE5841-2BCA-6246-A14A-429C8C7E7852}"/>
              </a:ext>
            </a:extLst>
          </p:cNvPr>
          <p:cNvPicPr>
            <a:picLocks noChangeAspect="1"/>
          </p:cNvPicPr>
          <p:nvPr/>
        </p:nvPicPr>
        <p:blipFill>
          <a:blip r:embed="rId3"/>
          <a:stretch>
            <a:fillRect/>
          </a:stretch>
        </p:blipFill>
        <p:spPr>
          <a:xfrm>
            <a:off x="6792935" y="3794796"/>
            <a:ext cx="711200" cy="658302"/>
          </a:xfrm>
          <a:prstGeom prst="rect">
            <a:avLst/>
          </a:prstGeom>
        </p:spPr>
      </p:pic>
      <p:sp>
        <p:nvSpPr>
          <p:cNvPr id="14" name="Rounded Rectangular Callout 13">
            <a:extLst>
              <a:ext uri="{FF2B5EF4-FFF2-40B4-BE49-F238E27FC236}">
                <a16:creationId xmlns:a16="http://schemas.microsoft.com/office/drawing/2014/main" id="{7BDEADA2-2891-7F4B-8803-C3448889A60A}"/>
              </a:ext>
            </a:extLst>
          </p:cNvPr>
          <p:cNvSpPr/>
          <p:nvPr/>
        </p:nvSpPr>
        <p:spPr>
          <a:xfrm>
            <a:off x="4604425" y="5437745"/>
            <a:ext cx="3073259" cy="1227974"/>
          </a:xfrm>
          <a:prstGeom prst="wedgeRoundRectCallout">
            <a:avLst>
              <a:gd name="adj1" fmla="val 33074"/>
              <a:gd name="adj2" fmla="val 64355"/>
              <a:gd name="adj3" fmla="val 16667"/>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accent2">
                    <a:lumMod val="50000"/>
                  </a:schemeClr>
                </a:solidFill>
              </a:rPr>
              <a:t>After creation, temporary and transient tables cannot be converted to any other table type</a:t>
            </a:r>
          </a:p>
        </p:txBody>
      </p:sp>
    </p:spTree>
    <p:extLst>
      <p:ext uri="{BB962C8B-B14F-4D97-AF65-F5344CB8AC3E}">
        <p14:creationId xmlns:p14="http://schemas.microsoft.com/office/powerpoint/2010/main" val="3901256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Non-Materialized Views vs Materialized Views </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34</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348723" y="1506146"/>
            <a:ext cx="10512000" cy="4919371"/>
          </a:xfrm>
        </p:spPr>
        <p:txBody>
          <a:bodyPr/>
          <a:lstStyle/>
          <a:p>
            <a:r>
              <a:rPr lang="en-US" dirty="0">
                <a:latin typeface="Helvetica Neue Light" panose="02000403000000020004" pitchFamily="2" charset="0"/>
                <a:ea typeface="Helvetica Neue Light" panose="02000403000000020004" pitchFamily="2" charset="0"/>
              </a:rPr>
              <a:t>Views usually refer to Non-Materialized Views </a:t>
            </a:r>
          </a:p>
          <a:p>
            <a:pPr lvl="1">
              <a:buFont typeface="Wingdings" pitchFamily="2" charset="2"/>
              <a:buChar char="Ø"/>
            </a:pPr>
            <a:r>
              <a:rPr lang="en-US" dirty="0"/>
              <a:t>basically a named definition of a query</a:t>
            </a:r>
          </a:p>
          <a:p>
            <a:pPr lvl="1">
              <a:buFont typeface="Wingdings" pitchFamily="2" charset="2"/>
              <a:buChar char="Ø"/>
            </a:pPr>
            <a:r>
              <a:rPr lang="en-US" dirty="0">
                <a:latin typeface="Helvetica Neue Light" panose="02000403000000020004" pitchFamily="2" charset="0"/>
                <a:ea typeface="Helvetica Neue Light" panose="02000403000000020004" pitchFamily="2" charset="0"/>
              </a:rPr>
              <a:t>results are not stored for future use</a:t>
            </a:r>
          </a:p>
          <a:p>
            <a:pPr marL="76200" indent="0">
              <a:buNone/>
            </a:pPr>
            <a:endParaRPr lang="en-US" dirty="0">
              <a:latin typeface="Helvetica Neue Light" panose="02000403000000020004" pitchFamily="2" charset="0"/>
              <a:ea typeface="Helvetica Neue Light" panose="02000403000000020004" pitchFamily="2" charset="0"/>
            </a:endParaRPr>
          </a:p>
          <a:p>
            <a:r>
              <a:rPr lang="en-US" dirty="0">
                <a:latin typeface="Helvetica Neue Light" panose="02000403000000020004" pitchFamily="2" charset="0"/>
                <a:ea typeface="Helvetica Neue Light" panose="02000403000000020004" pitchFamily="2" charset="0"/>
              </a:rPr>
              <a:t>Materialized views are </a:t>
            </a:r>
            <a:r>
              <a:rPr lang="en-US" dirty="0"/>
              <a:t>named as though it were a type of view</a:t>
            </a:r>
            <a:endParaRPr lang="en-US" dirty="0">
              <a:latin typeface="Helvetica Neue Light" panose="02000403000000020004" pitchFamily="2" charset="0"/>
              <a:ea typeface="Helvetica Neue Light" panose="02000403000000020004" pitchFamily="2" charset="0"/>
            </a:endParaRPr>
          </a:p>
          <a:p>
            <a:pPr lvl="1">
              <a:buFont typeface="Wingdings" pitchFamily="2" charset="2"/>
              <a:buChar char="Ø"/>
            </a:pPr>
            <a:r>
              <a:rPr lang="en-US" dirty="0">
                <a:latin typeface="Helvetica Neue Light" panose="02000403000000020004" pitchFamily="2" charset="0"/>
                <a:ea typeface="Helvetica Neue Light" panose="02000403000000020004" pitchFamily="2" charset="0"/>
              </a:rPr>
              <a:t>Behave more like a table</a:t>
            </a:r>
          </a:p>
          <a:p>
            <a:pPr lvl="1">
              <a:buFont typeface="Wingdings" pitchFamily="2" charset="2"/>
              <a:buChar char="Ø"/>
            </a:pPr>
            <a:r>
              <a:rPr lang="en-US" dirty="0"/>
              <a:t>Results are stored</a:t>
            </a:r>
          </a:p>
          <a:p>
            <a:pPr lvl="1">
              <a:buFont typeface="Wingdings" pitchFamily="2" charset="2"/>
              <a:buChar char="Ø"/>
            </a:pPr>
            <a:r>
              <a:rPr lang="en-US" dirty="0"/>
              <a:t>Works well with unchanged base tables </a:t>
            </a:r>
          </a:p>
          <a:p>
            <a:pPr lvl="1">
              <a:buFont typeface="Wingdings" pitchFamily="2" charset="2"/>
              <a:buChar char="Ø"/>
            </a:pPr>
            <a:r>
              <a:rPr lang="en-US" dirty="0"/>
              <a:t>Optimizes external tables</a:t>
            </a:r>
          </a:p>
          <a:p>
            <a:pPr lvl="1">
              <a:buFont typeface="Wingdings" pitchFamily="2" charset="2"/>
              <a:buChar char="Ø"/>
            </a:pPr>
            <a:r>
              <a:rPr lang="en-US" dirty="0"/>
              <a:t>View has less rows than base table or </a:t>
            </a:r>
          </a:p>
          <a:p>
            <a:pPr marL="546100" lvl="1" indent="0">
              <a:buNone/>
            </a:pPr>
            <a:r>
              <a:rPr lang="en-US" dirty="0"/>
              <a:t>	calculated field</a:t>
            </a:r>
          </a:p>
          <a:p>
            <a:pPr marL="546100" lvl="1" indent="0">
              <a:buNone/>
            </a:pPr>
            <a:endParaRPr lang="en-US" dirty="0"/>
          </a:p>
          <a:p>
            <a:pPr lvl="1">
              <a:buFont typeface="Wingdings" pitchFamily="2" charset="2"/>
              <a:buChar char="Ø"/>
            </a:pPr>
            <a:endParaRPr lang="en-US" dirty="0">
              <a:latin typeface="Helvetica Neue Light" panose="02000403000000020004" pitchFamily="2" charset="0"/>
              <a:ea typeface="Helvetica Neue Light" panose="02000403000000020004" pitchFamily="2" charset="0"/>
            </a:endParaRPr>
          </a:p>
        </p:txBody>
      </p:sp>
      <p:pic>
        <p:nvPicPr>
          <p:cNvPr id="3" name="Picture 2">
            <a:extLst>
              <a:ext uri="{FF2B5EF4-FFF2-40B4-BE49-F238E27FC236}">
                <a16:creationId xmlns:a16="http://schemas.microsoft.com/office/drawing/2014/main" id="{C09E510D-4CED-5240-83CA-4529EAD65C54}"/>
              </a:ext>
            </a:extLst>
          </p:cNvPr>
          <p:cNvPicPr>
            <a:picLocks noChangeAspect="1"/>
          </p:cNvPicPr>
          <p:nvPr/>
        </p:nvPicPr>
        <p:blipFill>
          <a:blip r:embed="rId3"/>
          <a:stretch>
            <a:fillRect/>
          </a:stretch>
        </p:blipFill>
        <p:spPr>
          <a:xfrm>
            <a:off x="8148186" y="1135921"/>
            <a:ext cx="3283931" cy="1839002"/>
          </a:xfrm>
          <a:prstGeom prst="rect">
            <a:avLst/>
          </a:prstGeom>
        </p:spPr>
      </p:pic>
      <p:pic>
        <p:nvPicPr>
          <p:cNvPr id="5" name="Picture 4">
            <a:extLst>
              <a:ext uri="{FF2B5EF4-FFF2-40B4-BE49-F238E27FC236}">
                <a16:creationId xmlns:a16="http://schemas.microsoft.com/office/drawing/2014/main" id="{D14D7F7A-F8FD-294A-AB9C-92BF26F8194F}"/>
              </a:ext>
            </a:extLst>
          </p:cNvPr>
          <p:cNvPicPr>
            <a:picLocks noChangeAspect="1"/>
          </p:cNvPicPr>
          <p:nvPr/>
        </p:nvPicPr>
        <p:blipFill>
          <a:blip r:embed="rId4"/>
          <a:stretch>
            <a:fillRect/>
          </a:stretch>
        </p:blipFill>
        <p:spPr>
          <a:xfrm rot="20624823">
            <a:off x="10057576" y="2551180"/>
            <a:ext cx="2155422" cy="1135718"/>
          </a:xfrm>
          <a:prstGeom prst="rect">
            <a:avLst/>
          </a:prstGeom>
        </p:spPr>
      </p:pic>
      <p:sp>
        <p:nvSpPr>
          <p:cNvPr id="7" name="Rectangle 6">
            <a:extLst>
              <a:ext uri="{FF2B5EF4-FFF2-40B4-BE49-F238E27FC236}">
                <a16:creationId xmlns:a16="http://schemas.microsoft.com/office/drawing/2014/main" id="{B27BC5E3-C605-9341-AE18-23596343F7FC}"/>
              </a:ext>
            </a:extLst>
          </p:cNvPr>
          <p:cNvSpPr/>
          <p:nvPr/>
        </p:nvSpPr>
        <p:spPr>
          <a:xfrm>
            <a:off x="6784596" y="4472919"/>
            <a:ext cx="5287617" cy="1839002"/>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11AEF44-D49D-8A44-92AB-83F7651678B0}"/>
              </a:ext>
            </a:extLst>
          </p:cNvPr>
          <p:cNvSpPr txBox="1"/>
          <p:nvPr/>
        </p:nvSpPr>
        <p:spPr>
          <a:xfrm>
            <a:off x="6981454" y="4676019"/>
            <a:ext cx="5210546" cy="1354217"/>
          </a:xfrm>
          <a:prstGeom prst="rect">
            <a:avLst/>
          </a:prstGeom>
          <a:noFill/>
        </p:spPr>
        <p:txBody>
          <a:bodyPr wrap="square" rtlCol="0">
            <a:spAutoFit/>
          </a:bodyPr>
          <a:lstStyle/>
          <a:p>
            <a:r>
              <a:rPr lang="en-US" sz="1600" dirty="0"/>
              <a:t>CREATE</a:t>
            </a:r>
            <a:r>
              <a:rPr lang="en-US" sz="1400" dirty="0"/>
              <a:t> </a:t>
            </a:r>
            <a:r>
              <a:rPr lang="en-US" sz="1600" dirty="0"/>
              <a:t>[</a:t>
            </a:r>
            <a:r>
              <a:rPr lang="en-US" sz="1400" dirty="0"/>
              <a:t> </a:t>
            </a:r>
            <a:r>
              <a:rPr lang="en-US" sz="1600" dirty="0"/>
              <a:t>OR</a:t>
            </a:r>
            <a:r>
              <a:rPr lang="en-US" sz="1400" dirty="0"/>
              <a:t> </a:t>
            </a:r>
            <a:r>
              <a:rPr lang="en-US" sz="1600" dirty="0"/>
              <a:t>REPLACE</a:t>
            </a:r>
            <a:r>
              <a:rPr lang="en-US" sz="1400" dirty="0"/>
              <a:t> </a:t>
            </a:r>
            <a:r>
              <a:rPr lang="en-US" sz="1600" dirty="0"/>
              <a:t>]</a:t>
            </a:r>
            <a:r>
              <a:rPr lang="en-US" sz="1400" dirty="0"/>
              <a:t> </a:t>
            </a:r>
            <a:r>
              <a:rPr lang="en-US" sz="1600" dirty="0"/>
              <a:t>[</a:t>
            </a:r>
            <a:r>
              <a:rPr lang="en-US" sz="1400" dirty="0"/>
              <a:t> </a:t>
            </a:r>
            <a:r>
              <a:rPr lang="en-US" sz="1600" dirty="0"/>
              <a:t>SECURE</a:t>
            </a:r>
            <a:r>
              <a:rPr lang="en-US" sz="1400" dirty="0"/>
              <a:t> </a:t>
            </a:r>
            <a:r>
              <a:rPr lang="en-US" sz="1600" dirty="0"/>
              <a:t>]</a:t>
            </a:r>
            <a:r>
              <a:rPr lang="en-US" sz="1400" dirty="0"/>
              <a:t> </a:t>
            </a:r>
          </a:p>
          <a:p>
            <a:r>
              <a:rPr lang="en-US" sz="1600" dirty="0">
                <a:solidFill>
                  <a:srgbClr val="00B050"/>
                </a:solidFill>
              </a:rPr>
              <a:t>MATERIALIZED</a:t>
            </a:r>
            <a:r>
              <a:rPr lang="en-US" sz="1400" dirty="0">
                <a:solidFill>
                  <a:srgbClr val="00B050"/>
                </a:solidFill>
              </a:rPr>
              <a:t> </a:t>
            </a:r>
            <a:r>
              <a:rPr lang="en-US" sz="1600" dirty="0">
                <a:solidFill>
                  <a:srgbClr val="00B050"/>
                </a:solidFill>
              </a:rPr>
              <a:t>VIEW</a:t>
            </a:r>
            <a:r>
              <a:rPr lang="en-US" sz="1400" dirty="0">
                <a:solidFill>
                  <a:srgbClr val="00B050"/>
                </a:solidFill>
              </a:rPr>
              <a:t> </a:t>
            </a:r>
            <a:r>
              <a:rPr lang="en-US" sz="1600" dirty="0"/>
              <a:t>[</a:t>
            </a:r>
            <a:r>
              <a:rPr lang="en-US" sz="1400" dirty="0"/>
              <a:t> </a:t>
            </a:r>
            <a:r>
              <a:rPr lang="en-US" sz="1600" dirty="0"/>
              <a:t>IF</a:t>
            </a:r>
            <a:r>
              <a:rPr lang="en-US" sz="1400" dirty="0"/>
              <a:t> </a:t>
            </a:r>
            <a:r>
              <a:rPr lang="en-US" sz="1600" dirty="0"/>
              <a:t>NOT</a:t>
            </a:r>
            <a:r>
              <a:rPr lang="en-US" sz="1400" dirty="0"/>
              <a:t> </a:t>
            </a:r>
            <a:r>
              <a:rPr lang="en-US" sz="1600" dirty="0"/>
              <a:t>EXISTS</a:t>
            </a:r>
            <a:r>
              <a:rPr lang="en-US" sz="1400" dirty="0"/>
              <a:t> </a:t>
            </a:r>
            <a:r>
              <a:rPr lang="en-US" sz="1600" dirty="0"/>
              <a:t>]</a:t>
            </a:r>
            <a:r>
              <a:rPr lang="en-US" sz="1400" dirty="0"/>
              <a:t> </a:t>
            </a:r>
            <a:r>
              <a:rPr lang="en-US" sz="1600" i="1" dirty="0"/>
              <a:t>&lt;name&gt;</a:t>
            </a:r>
            <a:r>
              <a:rPr lang="en-US" sz="1400" dirty="0"/>
              <a:t> </a:t>
            </a:r>
            <a:r>
              <a:rPr lang="en-US" sz="1600" dirty="0"/>
              <a:t>[</a:t>
            </a:r>
            <a:r>
              <a:rPr lang="en-US" sz="1400" dirty="0"/>
              <a:t> </a:t>
            </a:r>
            <a:r>
              <a:rPr lang="en-US" sz="1600" dirty="0"/>
              <a:t>COPY</a:t>
            </a:r>
            <a:r>
              <a:rPr lang="en-US" sz="1400" dirty="0"/>
              <a:t> </a:t>
            </a:r>
            <a:r>
              <a:rPr lang="en-US" sz="1600" dirty="0"/>
              <a:t>GRANTS</a:t>
            </a:r>
            <a:r>
              <a:rPr lang="en-US" sz="1400" dirty="0"/>
              <a:t> </a:t>
            </a:r>
            <a:r>
              <a:rPr lang="en-US" sz="1600" dirty="0"/>
              <a:t>]</a:t>
            </a:r>
            <a:r>
              <a:rPr lang="en-US" sz="1400" dirty="0"/>
              <a:t> </a:t>
            </a:r>
            <a:r>
              <a:rPr lang="en-US" sz="1600" dirty="0"/>
              <a:t>(</a:t>
            </a:r>
            <a:r>
              <a:rPr lang="en-US" sz="1400" dirty="0"/>
              <a:t> </a:t>
            </a:r>
            <a:r>
              <a:rPr lang="en-US" sz="1600" i="1" dirty="0"/>
              <a:t>&lt;</a:t>
            </a:r>
            <a:r>
              <a:rPr lang="en-US" sz="1600" i="1" dirty="0" err="1"/>
              <a:t>column_list</a:t>
            </a:r>
            <a:r>
              <a:rPr lang="en-US" sz="1600" i="1" dirty="0"/>
              <a:t>&gt;</a:t>
            </a:r>
            <a:r>
              <a:rPr lang="en-US" sz="1400" dirty="0"/>
              <a:t> </a:t>
            </a:r>
            <a:r>
              <a:rPr lang="en-US" sz="1600" dirty="0"/>
              <a:t>)</a:t>
            </a:r>
            <a:r>
              <a:rPr lang="en-US" sz="1400" dirty="0"/>
              <a:t> </a:t>
            </a:r>
            <a:r>
              <a:rPr lang="en-US" sz="1600" dirty="0"/>
              <a:t>[</a:t>
            </a:r>
            <a:r>
              <a:rPr lang="en-US" sz="1400" dirty="0"/>
              <a:t> </a:t>
            </a:r>
            <a:r>
              <a:rPr lang="en-US" sz="1600" dirty="0"/>
              <a:t>COMMENT</a:t>
            </a:r>
            <a:r>
              <a:rPr lang="en-US" sz="1400" dirty="0"/>
              <a:t> </a:t>
            </a:r>
            <a:r>
              <a:rPr lang="en-US" sz="1600" dirty="0"/>
              <a:t>=</a:t>
            </a:r>
            <a:r>
              <a:rPr lang="en-US" sz="1400" dirty="0"/>
              <a:t> </a:t>
            </a:r>
            <a:r>
              <a:rPr lang="en-US" sz="1600" dirty="0"/>
              <a:t>'</a:t>
            </a:r>
            <a:r>
              <a:rPr lang="en-US" sz="1600" i="1" dirty="0"/>
              <a:t>&lt;</a:t>
            </a:r>
            <a:r>
              <a:rPr lang="en-US" sz="1600" i="1" dirty="0" err="1"/>
              <a:t>string_literal</a:t>
            </a:r>
            <a:r>
              <a:rPr lang="en-US" sz="1600" i="1" dirty="0"/>
              <a:t>&gt;</a:t>
            </a:r>
            <a:r>
              <a:rPr lang="en-US" sz="1600" dirty="0"/>
              <a:t>'</a:t>
            </a:r>
            <a:r>
              <a:rPr lang="en-US" sz="1400" dirty="0"/>
              <a:t> </a:t>
            </a:r>
            <a:r>
              <a:rPr lang="en-US" sz="1600" dirty="0"/>
              <a:t>]</a:t>
            </a:r>
            <a:r>
              <a:rPr lang="en-US" sz="1400" dirty="0"/>
              <a:t> </a:t>
            </a:r>
            <a:r>
              <a:rPr lang="en-US" sz="1600" dirty="0"/>
              <a:t>[</a:t>
            </a:r>
            <a:r>
              <a:rPr lang="en-US" sz="1400" dirty="0"/>
              <a:t> </a:t>
            </a:r>
            <a:r>
              <a:rPr lang="en-US" sz="1600" dirty="0"/>
              <a:t>CLUSTER</a:t>
            </a:r>
            <a:r>
              <a:rPr lang="en-US" sz="1400" dirty="0"/>
              <a:t> </a:t>
            </a:r>
            <a:r>
              <a:rPr lang="en-US" sz="1600" dirty="0"/>
              <a:t>BY</a:t>
            </a:r>
            <a:r>
              <a:rPr lang="en-US" sz="1400" dirty="0"/>
              <a:t> </a:t>
            </a:r>
            <a:r>
              <a:rPr lang="en-US" sz="1600" dirty="0"/>
              <a:t>(</a:t>
            </a:r>
            <a:r>
              <a:rPr lang="en-US" sz="1400" dirty="0"/>
              <a:t> </a:t>
            </a:r>
            <a:r>
              <a:rPr lang="en-US" sz="1600" i="1" dirty="0"/>
              <a:t>&lt;expr1&gt;</a:t>
            </a:r>
            <a:r>
              <a:rPr lang="en-US" sz="1400" dirty="0"/>
              <a:t> </a:t>
            </a:r>
            <a:r>
              <a:rPr lang="en-US" sz="1600" dirty="0"/>
              <a:t>[,</a:t>
            </a:r>
            <a:r>
              <a:rPr lang="en-US" sz="1400" dirty="0"/>
              <a:t> </a:t>
            </a:r>
            <a:r>
              <a:rPr lang="en-US" sz="1600" i="1" dirty="0"/>
              <a:t>&lt;expr2&gt;</a:t>
            </a:r>
            <a:r>
              <a:rPr lang="en-US" sz="1400" dirty="0"/>
              <a:t> </a:t>
            </a:r>
          </a:p>
          <a:p>
            <a:r>
              <a:rPr lang="en-US" sz="1600" dirty="0"/>
              <a:t>...</a:t>
            </a:r>
            <a:r>
              <a:rPr lang="en-US" sz="1400" dirty="0"/>
              <a:t> </a:t>
            </a:r>
            <a:r>
              <a:rPr lang="en-US" sz="1600" dirty="0"/>
              <a:t>]</a:t>
            </a:r>
            <a:r>
              <a:rPr lang="en-US" sz="1400" dirty="0"/>
              <a:t> </a:t>
            </a:r>
            <a:r>
              <a:rPr lang="en-US" sz="1600" dirty="0"/>
              <a:t>)</a:t>
            </a:r>
            <a:r>
              <a:rPr lang="en-US" sz="1400" dirty="0"/>
              <a:t> </a:t>
            </a:r>
            <a:r>
              <a:rPr lang="en-US" sz="1600" dirty="0"/>
              <a:t>]</a:t>
            </a:r>
            <a:r>
              <a:rPr lang="en-US" sz="1400" dirty="0"/>
              <a:t> </a:t>
            </a:r>
            <a:r>
              <a:rPr lang="en-US" sz="1600" dirty="0"/>
              <a:t>AS</a:t>
            </a:r>
            <a:r>
              <a:rPr lang="en-US" sz="1400" dirty="0"/>
              <a:t> </a:t>
            </a:r>
            <a:r>
              <a:rPr lang="en-US" sz="1600" i="1" dirty="0"/>
              <a:t>&lt;</a:t>
            </a:r>
            <a:r>
              <a:rPr lang="en-US" sz="1600" i="1" dirty="0" err="1"/>
              <a:t>select_statement</a:t>
            </a:r>
            <a:r>
              <a:rPr lang="en-US" sz="1600" i="1" dirty="0"/>
              <a:t>&gt;</a:t>
            </a:r>
            <a:endParaRPr lang="en-US" sz="1400" dirty="0"/>
          </a:p>
        </p:txBody>
      </p:sp>
      <p:pic>
        <p:nvPicPr>
          <p:cNvPr id="10" name="Picture 9">
            <a:extLst>
              <a:ext uri="{FF2B5EF4-FFF2-40B4-BE49-F238E27FC236}">
                <a16:creationId xmlns:a16="http://schemas.microsoft.com/office/drawing/2014/main" id="{9CE361DB-6D13-CD48-8864-F1E0BCCD382E}"/>
              </a:ext>
            </a:extLst>
          </p:cNvPr>
          <p:cNvPicPr>
            <a:picLocks noChangeAspect="1"/>
          </p:cNvPicPr>
          <p:nvPr/>
        </p:nvPicPr>
        <p:blipFill>
          <a:blip r:embed="rId5"/>
          <a:stretch>
            <a:fillRect/>
          </a:stretch>
        </p:blipFill>
        <p:spPr>
          <a:xfrm>
            <a:off x="6159641" y="4483245"/>
            <a:ext cx="803878" cy="658302"/>
          </a:xfrm>
          <a:prstGeom prst="rect">
            <a:avLst/>
          </a:prstGeom>
        </p:spPr>
      </p:pic>
    </p:spTree>
    <p:extLst>
      <p:ext uri="{BB962C8B-B14F-4D97-AF65-F5344CB8AC3E}">
        <p14:creationId xmlns:p14="http://schemas.microsoft.com/office/powerpoint/2010/main" val="4039093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AC0DEE9-D67F-1F4C-B655-394CF8BC6572}"/>
              </a:ext>
            </a:extLst>
          </p:cNvPr>
          <p:cNvPicPr>
            <a:picLocks noChangeAspect="1"/>
          </p:cNvPicPr>
          <p:nvPr/>
        </p:nvPicPr>
        <p:blipFill>
          <a:blip r:embed="rId3"/>
          <a:stretch>
            <a:fillRect/>
          </a:stretch>
        </p:blipFill>
        <p:spPr>
          <a:xfrm>
            <a:off x="9474345" y="3084210"/>
            <a:ext cx="2282687" cy="1012267"/>
          </a:xfrm>
          <a:prstGeom prst="rect">
            <a:avLst/>
          </a:prstGeom>
        </p:spPr>
      </p:pic>
      <p:pic>
        <p:nvPicPr>
          <p:cNvPr id="5" name="Picture 4">
            <a:extLst>
              <a:ext uri="{FF2B5EF4-FFF2-40B4-BE49-F238E27FC236}">
                <a16:creationId xmlns:a16="http://schemas.microsoft.com/office/drawing/2014/main" id="{D90924F6-3C9D-3448-A935-A673A56E9C7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94" b="89691" l="4331" r="90157">
                        <a14:foregroundMark x1="4724" y1="50515" x2="34252" y2="31443"/>
                        <a14:foregroundMark x1="34252" y1="31443" x2="65748" y2="30928"/>
                        <a14:foregroundMark x1="65748" y1="30928" x2="87008" y2="57732"/>
                        <a14:foregroundMark x1="87008" y1="57732" x2="40945" y2="43299"/>
                        <a14:foregroundMark x1="40945" y1="43299" x2="12205" y2="51546"/>
                        <a14:foregroundMark x1="12205" y1="51546" x2="38583" y2="30928"/>
                        <a14:foregroundMark x1="38583" y1="30928" x2="69291" y2="27320"/>
                        <a14:foregroundMark x1="69291" y1="27320" x2="84646" y2="27835"/>
                        <a14:foregroundMark x1="89370" y1="44845" x2="90157" y2="51546"/>
                        <a14:foregroundMark x1="9055" y1="54639" x2="9843" y2="52577"/>
                      </a14:backgroundRemoval>
                    </a14:imgEffect>
                  </a14:imgLayer>
                </a14:imgProps>
              </a:ext>
            </a:extLst>
          </a:blip>
          <a:stretch>
            <a:fillRect/>
          </a:stretch>
        </p:blipFill>
        <p:spPr>
          <a:xfrm rot="20441971">
            <a:off x="-10468" y="958707"/>
            <a:ext cx="1400693" cy="1069821"/>
          </a:xfrm>
          <a:prstGeom prst="rect">
            <a:avLst/>
          </a:prstGeom>
        </p:spPr>
      </p:pic>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Advantages of Views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827999" y="1244747"/>
            <a:ext cx="10512000" cy="4680000"/>
          </a:xfrm>
        </p:spPr>
        <p:txBody>
          <a:bodyPr/>
          <a:lstStyle/>
          <a:p>
            <a:r>
              <a:rPr lang="en-US" dirty="0"/>
              <a:t>Secured views provide improved data privacy and data sharing</a:t>
            </a:r>
          </a:p>
          <a:p>
            <a:pPr lvl="1">
              <a:buFont typeface="Wingdings" pitchFamily="2" charset="2"/>
              <a:buChar char="Ø"/>
            </a:pPr>
            <a:r>
              <a:rPr lang="en-US" dirty="0"/>
              <a:t>Both non-materialized and materialized views can be defined as </a:t>
            </a:r>
            <a:r>
              <a:rPr lang="en-US" i="1" dirty="0"/>
              <a:t>secure</a:t>
            </a:r>
            <a:endParaRPr lang="en-US" dirty="0"/>
          </a:p>
          <a:p>
            <a:r>
              <a:rPr lang="en-US" dirty="0"/>
              <a:t>Views enable writing more modular code</a:t>
            </a:r>
          </a:p>
          <a:p>
            <a:r>
              <a:rPr lang="en-US" dirty="0"/>
              <a:t>Views allow you to grant access to just a portion of the data in a table(s)</a:t>
            </a:r>
          </a:p>
          <a:p>
            <a:pPr lvl="1">
              <a:buFont typeface="Wingdings" pitchFamily="2" charset="2"/>
              <a:buChar char="Ø"/>
            </a:pPr>
            <a:r>
              <a:rPr lang="en-US" dirty="0"/>
              <a:t>Provide privileges based on data in each view</a:t>
            </a:r>
          </a:p>
          <a:p>
            <a:r>
              <a:rPr lang="en-US" dirty="0"/>
              <a:t>Views can improve performance</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35</a:t>
            </a:fld>
            <a:endParaRPr lang="en-US"/>
          </a:p>
        </p:txBody>
      </p:sp>
      <p:pic>
        <p:nvPicPr>
          <p:cNvPr id="8" name="Picture 7" descr="A screenshot of a social media post&#10;&#10;Description automatically generated">
            <a:extLst>
              <a:ext uri="{FF2B5EF4-FFF2-40B4-BE49-F238E27FC236}">
                <a16:creationId xmlns:a16="http://schemas.microsoft.com/office/drawing/2014/main" id="{CE01C4AA-EC3D-4B4F-AFCE-498263D564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57330" y="3922643"/>
            <a:ext cx="7199982" cy="2763908"/>
          </a:xfrm>
          <a:prstGeom prst="rect">
            <a:avLst/>
          </a:prstGeom>
        </p:spPr>
      </p:pic>
    </p:spTree>
    <p:extLst>
      <p:ext uri="{BB962C8B-B14F-4D97-AF65-F5344CB8AC3E}">
        <p14:creationId xmlns:p14="http://schemas.microsoft.com/office/powerpoint/2010/main" val="34566906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edford RHC New Training Schedule - RollBack World">
            <a:extLst>
              <a:ext uri="{FF2B5EF4-FFF2-40B4-BE49-F238E27FC236}">
                <a16:creationId xmlns:a16="http://schemas.microsoft.com/office/drawing/2014/main" id="{B4AEB695-580A-A949-B400-24ED888A98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9747" y="1251121"/>
            <a:ext cx="2058652" cy="205865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Table Design Considerations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840000" y="1692347"/>
            <a:ext cx="10512000" cy="4680000"/>
          </a:xfrm>
        </p:spPr>
        <p:txBody>
          <a:bodyPr/>
          <a:lstStyle/>
          <a:p>
            <a:r>
              <a:rPr lang="en-US" dirty="0"/>
              <a:t>Date/Time Data Types for Columns</a:t>
            </a:r>
          </a:p>
          <a:p>
            <a:pPr lvl="1">
              <a:buFont typeface="Wingdings" pitchFamily="2" charset="2"/>
              <a:buChar char="Ø"/>
            </a:pPr>
            <a:r>
              <a:rPr lang="en-US" dirty="0"/>
              <a:t>Use a date and timestamp value rather than a varchar</a:t>
            </a:r>
          </a:p>
          <a:p>
            <a:pPr lvl="1">
              <a:buFont typeface="Wingdings" pitchFamily="2" charset="2"/>
              <a:buChar char="Ø"/>
            </a:pPr>
            <a:endParaRPr lang="en-US" dirty="0"/>
          </a:p>
          <a:p>
            <a:r>
              <a:rPr lang="en-US" dirty="0"/>
              <a:t>Referential Integrity Constraints</a:t>
            </a:r>
          </a:p>
          <a:p>
            <a:pPr lvl="1">
              <a:buFont typeface="Wingdings" pitchFamily="2" charset="2"/>
              <a:buChar char="Ø"/>
            </a:pPr>
            <a:r>
              <a:rPr lang="en-US" dirty="0"/>
              <a:t>Other than not null are added but do not actually do anything in Snowflake</a:t>
            </a:r>
          </a:p>
          <a:p>
            <a:pPr lvl="1">
              <a:buFont typeface="Wingdings" pitchFamily="2" charset="2"/>
              <a:buChar char="Ø"/>
            </a:pPr>
            <a:endParaRPr lang="en-US" dirty="0"/>
          </a:p>
          <a:p>
            <a:r>
              <a:rPr lang="en-US" dirty="0"/>
              <a:t>When to Set a Clustering Key</a:t>
            </a:r>
          </a:p>
          <a:p>
            <a:pPr lvl="1">
              <a:buFont typeface="Wingdings" pitchFamily="2" charset="2"/>
              <a:buChar char="Ø"/>
            </a:pPr>
            <a:r>
              <a:rPr lang="en-US" dirty="0"/>
              <a:t>Loaded data does not match how it is queried</a:t>
            </a:r>
          </a:p>
          <a:p>
            <a:pPr lvl="1">
              <a:buFont typeface="Wingdings" pitchFamily="2" charset="2"/>
              <a:buChar char="Ø"/>
            </a:pPr>
            <a:r>
              <a:rPr lang="en-US" dirty="0"/>
              <a:t>Query Profile shows excessive table scan time </a:t>
            </a:r>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36</a:t>
            </a:fld>
            <a:endParaRPr lang="en-US"/>
          </a:p>
        </p:txBody>
      </p:sp>
      <p:pic>
        <p:nvPicPr>
          <p:cNvPr id="5" name="Picture 4">
            <a:extLst>
              <a:ext uri="{FF2B5EF4-FFF2-40B4-BE49-F238E27FC236}">
                <a16:creationId xmlns:a16="http://schemas.microsoft.com/office/drawing/2014/main" id="{5509E463-2DD6-104A-87BE-A757D3810C3A}"/>
              </a:ext>
            </a:extLst>
          </p:cNvPr>
          <p:cNvPicPr>
            <a:picLocks noChangeAspect="1"/>
          </p:cNvPicPr>
          <p:nvPr/>
        </p:nvPicPr>
        <p:blipFill>
          <a:blip r:embed="rId4"/>
          <a:stretch>
            <a:fillRect/>
          </a:stretch>
        </p:blipFill>
        <p:spPr>
          <a:xfrm flipH="1">
            <a:off x="-281358" y="4996070"/>
            <a:ext cx="2680002" cy="1861930"/>
          </a:xfrm>
          <a:prstGeom prst="rect">
            <a:avLst/>
          </a:prstGeom>
        </p:spPr>
      </p:pic>
      <p:pic>
        <p:nvPicPr>
          <p:cNvPr id="6" name="Picture 5">
            <a:extLst>
              <a:ext uri="{FF2B5EF4-FFF2-40B4-BE49-F238E27FC236}">
                <a16:creationId xmlns:a16="http://schemas.microsoft.com/office/drawing/2014/main" id="{76E49493-DB54-C64E-AC55-D1ADB69629CE}"/>
              </a:ext>
            </a:extLst>
          </p:cNvPr>
          <p:cNvPicPr>
            <a:picLocks noChangeAspect="1"/>
          </p:cNvPicPr>
          <p:nvPr/>
        </p:nvPicPr>
        <p:blipFill>
          <a:blip r:embed="rId5"/>
          <a:stretch>
            <a:fillRect/>
          </a:stretch>
        </p:blipFill>
        <p:spPr>
          <a:xfrm rot="612296">
            <a:off x="6199395" y="437481"/>
            <a:ext cx="1625600" cy="1447800"/>
          </a:xfrm>
          <a:prstGeom prst="rect">
            <a:avLst/>
          </a:prstGeom>
        </p:spPr>
      </p:pic>
      <p:pic>
        <p:nvPicPr>
          <p:cNvPr id="7" name="Picture 6">
            <a:extLst>
              <a:ext uri="{FF2B5EF4-FFF2-40B4-BE49-F238E27FC236}">
                <a16:creationId xmlns:a16="http://schemas.microsoft.com/office/drawing/2014/main" id="{EB6DB085-33DF-4243-8F00-BFEBE70EC653}"/>
              </a:ext>
            </a:extLst>
          </p:cNvPr>
          <p:cNvPicPr>
            <a:picLocks noChangeAspect="1"/>
          </p:cNvPicPr>
          <p:nvPr/>
        </p:nvPicPr>
        <p:blipFill>
          <a:blip r:embed="rId6"/>
          <a:stretch>
            <a:fillRect/>
          </a:stretch>
        </p:blipFill>
        <p:spPr>
          <a:xfrm flipH="1">
            <a:off x="7845287" y="4022171"/>
            <a:ext cx="2934033" cy="2791402"/>
          </a:xfrm>
          <a:prstGeom prst="rect">
            <a:avLst/>
          </a:prstGeom>
        </p:spPr>
      </p:pic>
    </p:spTree>
    <p:extLst>
      <p:ext uri="{BB962C8B-B14F-4D97-AF65-F5344CB8AC3E}">
        <p14:creationId xmlns:p14="http://schemas.microsoft.com/office/powerpoint/2010/main" val="39482316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7F2EC-DE74-BD4A-B6A7-595E1E99EF2D}"/>
              </a:ext>
            </a:extLst>
          </p:cNvPr>
          <p:cNvSpPr>
            <a:spLocks noGrp="1"/>
          </p:cNvSpPr>
          <p:nvPr>
            <p:ph type="title"/>
          </p:nvPr>
        </p:nvSpPr>
        <p:spPr/>
        <p:txBody>
          <a:bodyPr/>
          <a:lstStyle/>
          <a:p>
            <a:r>
              <a:rPr lang="en-US" dirty="0"/>
              <a:t>Table Design Considerations continued</a:t>
            </a:r>
          </a:p>
        </p:txBody>
      </p:sp>
      <p:sp>
        <p:nvSpPr>
          <p:cNvPr id="3" name="Text Placeholder 2">
            <a:extLst>
              <a:ext uri="{FF2B5EF4-FFF2-40B4-BE49-F238E27FC236}">
                <a16:creationId xmlns:a16="http://schemas.microsoft.com/office/drawing/2014/main" id="{632DB1B1-8FDD-0444-9513-7819B0743968}"/>
              </a:ext>
            </a:extLst>
          </p:cNvPr>
          <p:cNvSpPr>
            <a:spLocks noGrp="1"/>
          </p:cNvSpPr>
          <p:nvPr>
            <p:ph type="body" idx="1"/>
          </p:nvPr>
        </p:nvSpPr>
        <p:spPr>
          <a:xfrm>
            <a:off x="615965" y="1552122"/>
            <a:ext cx="10512000" cy="4680000"/>
          </a:xfrm>
        </p:spPr>
        <p:txBody>
          <a:bodyPr/>
          <a:lstStyle/>
          <a:p>
            <a:r>
              <a:rPr lang="en-US" dirty="0"/>
              <a:t>When to Specify Column Lengths</a:t>
            </a:r>
          </a:p>
          <a:p>
            <a:pPr lvl="1">
              <a:buFont typeface="Wingdings" pitchFamily="2" charset="2"/>
              <a:buChar char="Ø"/>
            </a:pPr>
            <a:r>
              <a:rPr lang="en-US" dirty="0"/>
              <a:t>When it is predictable otherwise Snowflake automatically optimizes it</a:t>
            </a:r>
          </a:p>
          <a:p>
            <a:pPr lvl="1">
              <a:buFont typeface="Wingdings" pitchFamily="2" charset="2"/>
              <a:buChar char="Ø"/>
            </a:pPr>
            <a:endParaRPr lang="en-US" dirty="0"/>
          </a:p>
          <a:p>
            <a:r>
              <a:rPr lang="en-US" dirty="0"/>
              <a:t>Storing Semi-structured Data in a VARIANT Column vs. Flattening the Nested Structure</a:t>
            </a:r>
          </a:p>
          <a:p>
            <a:pPr lvl="1">
              <a:buFont typeface="Wingdings" pitchFamily="2" charset="2"/>
              <a:buChar char="Ø"/>
            </a:pPr>
            <a:r>
              <a:rPr lang="en-US" dirty="0"/>
              <a:t>It is better to flatten objects if it is known how you will be using the columns</a:t>
            </a:r>
          </a:p>
          <a:p>
            <a:pPr lvl="1"/>
            <a:endParaRPr lang="en-US" dirty="0"/>
          </a:p>
          <a:p>
            <a:r>
              <a:rPr lang="en-US" dirty="0"/>
              <a:t>Converting a Permanent Table to a Transient Table or Vice-Versa</a:t>
            </a:r>
          </a:p>
          <a:p>
            <a:pPr lvl="1">
              <a:buFont typeface="Wingdings" pitchFamily="2" charset="2"/>
              <a:buChar char="Ø"/>
            </a:pPr>
            <a:r>
              <a:rPr lang="en-US" dirty="0"/>
              <a:t>It is impossible to change a permanent table to a transient </a:t>
            </a:r>
          </a:p>
          <a:p>
            <a:pPr lvl="1">
              <a:buFont typeface="Wingdings" pitchFamily="2" charset="2"/>
              <a:buChar char="Ø"/>
            </a:pPr>
            <a:r>
              <a:rPr lang="en-US" dirty="0"/>
              <a:t>It can be cloned </a:t>
            </a:r>
          </a:p>
        </p:txBody>
      </p:sp>
      <p:sp>
        <p:nvSpPr>
          <p:cNvPr id="4" name="Slide Number Placeholder 3">
            <a:extLst>
              <a:ext uri="{FF2B5EF4-FFF2-40B4-BE49-F238E27FC236}">
                <a16:creationId xmlns:a16="http://schemas.microsoft.com/office/drawing/2014/main" id="{401AB150-1461-1645-8997-9B5D28B7DC2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37</a:t>
            </a:fld>
            <a:endParaRPr lang="en-US"/>
          </a:p>
        </p:txBody>
      </p:sp>
      <p:pic>
        <p:nvPicPr>
          <p:cNvPr id="5" name="Picture 4">
            <a:extLst>
              <a:ext uri="{FF2B5EF4-FFF2-40B4-BE49-F238E27FC236}">
                <a16:creationId xmlns:a16="http://schemas.microsoft.com/office/drawing/2014/main" id="{4079EC52-690A-DB45-9C65-2BEDA351595C}"/>
              </a:ext>
            </a:extLst>
          </p:cNvPr>
          <p:cNvPicPr>
            <a:picLocks noChangeAspect="1"/>
          </p:cNvPicPr>
          <p:nvPr/>
        </p:nvPicPr>
        <p:blipFill>
          <a:blip r:embed="rId3"/>
          <a:stretch>
            <a:fillRect/>
          </a:stretch>
        </p:blipFill>
        <p:spPr>
          <a:xfrm rot="612296">
            <a:off x="8147464" y="442898"/>
            <a:ext cx="1625600" cy="1447800"/>
          </a:xfrm>
          <a:prstGeom prst="rect">
            <a:avLst/>
          </a:prstGeom>
        </p:spPr>
      </p:pic>
      <p:pic>
        <p:nvPicPr>
          <p:cNvPr id="6" name="Picture 5">
            <a:extLst>
              <a:ext uri="{FF2B5EF4-FFF2-40B4-BE49-F238E27FC236}">
                <a16:creationId xmlns:a16="http://schemas.microsoft.com/office/drawing/2014/main" id="{457B542F-7DAD-0746-88E9-4E6BCA3810E5}"/>
              </a:ext>
            </a:extLst>
          </p:cNvPr>
          <p:cNvPicPr>
            <a:picLocks noChangeAspect="1"/>
          </p:cNvPicPr>
          <p:nvPr/>
        </p:nvPicPr>
        <p:blipFill>
          <a:blip r:embed="rId4"/>
          <a:stretch>
            <a:fillRect/>
          </a:stretch>
        </p:blipFill>
        <p:spPr>
          <a:xfrm flipH="1">
            <a:off x="9147740" y="4358821"/>
            <a:ext cx="2192259" cy="2499179"/>
          </a:xfrm>
          <a:prstGeom prst="rect">
            <a:avLst/>
          </a:prstGeom>
        </p:spPr>
      </p:pic>
    </p:spTree>
    <p:extLst>
      <p:ext uri="{BB962C8B-B14F-4D97-AF65-F5344CB8AC3E}">
        <p14:creationId xmlns:p14="http://schemas.microsoft.com/office/powerpoint/2010/main" val="40153247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FCB92-8554-1A42-8EC6-5F43186CFBE3}"/>
              </a:ext>
            </a:extLst>
          </p:cNvPr>
          <p:cNvSpPr>
            <a:spLocks noGrp="1"/>
          </p:cNvSpPr>
          <p:nvPr>
            <p:ph type="title"/>
          </p:nvPr>
        </p:nvSpPr>
        <p:spPr/>
        <p:txBody>
          <a:bodyPr/>
          <a:lstStyle/>
          <a:p>
            <a:r>
              <a:rPr lang="en-US" dirty="0"/>
              <a:t>Null </a:t>
            </a:r>
            <a:r>
              <a:rPr lang="en-US" dirty="0" err="1"/>
              <a:t>Handeling</a:t>
            </a:r>
            <a:endParaRPr lang="en-US" dirty="0"/>
          </a:p>
        </p:txBody>
      </p:sp>
      <p:sp>
        <p:nvSpPr>
          <p:cNvPr id="3" name="Text Placeholder 2">
            <a:extLst>
              <a:ext uri="{FF2B5EF4-FFF2-40B4-BE49-F238E27FC236}">
                <a16:creationId xmlns:a16="http://schemas.microsoft.com/office/drawing/2014/main" id="{40113034-2ABF-3943-AFE0-7F2F58173FA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7EE4196-C29C-5548-B0E2-FC22B326BA4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38</a:t>
            </a:fld>
            <a:endParaRPr lang="en-US"/>
          </a:p>
        </p:txBody>
      </p:sp>
    </p:spTree>
    <p:extLst>
      <p:ext uri="{BB962C8B-B14F-4D97-AF65-F5344CB8AC3E}">
        <p14:creationId xmlns:p14="http://schemas.microsoft.com/office/powerpoint/2010/main" val="21911815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2C490-88E5-8C4D-BCE6-092605BAFB02}"/>
              </a:ext>
            </a:extLst>
          </p:cNvPr>
          <p:cNvSpPr>
            <a:spLocks noGrp="1"/>
          </p:cNvSpPr>
          <p:nvPr>
            <p:ph type="title"/>
          </p:nvPr>
        </p:nvSpPr>
        <p:spPr/>
        <p:txBody>
          <a:bodyPr/>
          <a:lstStyle/>
          <a:p>
            <a:r>
              <a:rPr lang="en-US" dirty="0"/>
              <a:t>COALESCE Functions</a:t>
            </a:r>
          </a:p>
        </p:txBody>
      </p:sp>
      <p:sp>
        <p:nvSpPr>
          <p:cNvPr id="3" name="Text Placeholder 2">
            <a:extLst>
              <a:ext uri="{FF2B5EF4-FFF2-40B4-BE49-F238E27FC236}">
                <a16:creationId xmlns:a16="http://schemas.microsoft.com/office/drawing/2014/main" id="{9D2192ED-47A5-AB4A-B734-4CC285239D6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C8A6043-001D-C84E-8B97-40206C26952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39</a:t>
            </a:fld>
            <a:endParaRPr lang="en-US"/>
          </a:p>
        </p:txBody>
      </p:sp>
    </p:spTree>
    <p:extLst>
      <p:ext uri="{BB962C8B-B14F-4D97-AF65-F5344CB8AC3E}">
        <p14:creationId xmlns:p14="http://schemas.microsoft.com/office/powerpoint/2010/main" val="3067704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72D04-3BDB-7646-BEFA-2DAE6D3140BC}"/>
              </a:ext>
            </a:extLst>
          </p:cNvPr>
          <p:cNvSpPr>
            <a:spLocks noGrp="1"/>
          </p:cNvSpPr>
          <p:nvPr>
            <p:ph type="title"/>
          </p:nvPr>
        </p:nvSpPr>
        <p:spPr/>
        <p:txBody>
          <a:bodyPr/>
          <a:lstStyle/>
          <a:p>
            <a:r>
              <a:rPr lang="en-US" dirty="0"/>
              <a:t>Execution Plans</a:t>
            </a:r>
          </a:p>
        </p:txBody>
      </p:sp>
      <p:sp>
        <p:nvSpPr>
          <p:cNvPr id="4" name="Slide Number Placeholder 3">
            <a:extLst>
              <a:ext uri="{FF2B5EF4-FFF2-40B4-BE49-F238E27FC236}">
                <a16:creationId xmlns:a16="http://schemas.microsoft.com/office/drawing/2014/main" id="{CDC76F88-C69E-9444-81A5-9A4EEA7EA96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spTree>
    <p:extLst>
      <p:ext uri="{BB962C8B-B14F-4D97-AF65-F5344CB8AC3E}">
        <p14:creationId xmlns:p14="http://schemas.microsoft.com/office/powerpoint/2010/main" val="20744305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670A6-51FD-BA4D-8688-5AAB0E4B2F44}"/>
              </a:ext>
            </a:extLst>
          </p:cNvPr>
          <p:cNvSpPr>
            <a:spLocks noGrp="1"/>
          </p:cNvSpPr>
          <p:nvPr>
            <p:ph type="title"/>
          </p:nvPr>
        </p:nvSpPr>
        <p:spPr/>
        <p:txBody>
          <a:bodyPr/>
          <a:lstStyle/>
          <a:p>
            <a:r>
              <a:rPr lang="en-US" dirty="0" err="1"/>
              <a:t>Timemachine</a:t>
            </a:r>
            <a:endParaRPr lang="en-US" dirty="0"/>
          </a:p>
        </p:txBody>
      </p:sp>
      <p:sp>
        <p:nvSpPr>
          <p:cNvPr id="3" name="Text Placeholder 2">
            <a:extLst>
              <a:ext uri="{FF2B5EF4-FFF2-40B4-BE49-F238E27FC236}">
                <a16:creationId xmlns:a16="http://schemas.microsoft.com/office/drawing/2014/main" id="{8861C1B3-212B-B649-942F-55BBBBD08A4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7AC4EBF-AA6C-DC44-B647-85382FBCC4B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40</a:t>
            </a:fld>
            <a:endParaRPr lang="en-US"/>
          </a:p>
        </p:txBody>
      </p:sp>
    </p:spTree>
    <p:extLst>
      <p:ext uri="{BB962C8B-B14F-4D97-AF65-F5344CB8AC3E}">
        <p14:creationId xmlns:p14="http://schemas.microsoft.com/office/powerpoint/2010/main" val="24777540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4A4CA-3D89-5247-A79A-91230988E237}"/>
              </a:ext>
            </a:extLst>
          </p:cNvPr>
          <p:cNvSpPr>
            <a:spLocks noGrp="1"/>
          </p:cNvSpPr>
          <p:nvPr>
            <p:ph type="title"/>
          </p:nvPr>
        </p:nvSpPr>
        <p:spPr/>
        <p:txBody>
          <a:bodyPr/>
          <a:lstStyle/>
          <a:p>
            <a:r>
              <a:rPr lang="en-US" dirty="0"/>
              <a:t>Fail Safe</a:t>
            </a:r>
          </a:p>
        </p:txBody>
      </p:sp>
      <p:sp>
        <p:nvSpPr>
          <p:cNvPr id="3" name="Text Placeholder 2">
            <a:extLst>
              <a:ext uri="{FF2B5EF4-FFF2-40B4-BE49-F238E27FC236}">
                <a16:creationId xmlns:a16="http://schemas.microsoft.com/office/drawing/2014/main" id="{FA62DF31-379D-B84F-B36C-600FD7780D5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3BD2E9D-BB40-2C49-9C51-D187B30842B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41</a:t>
            </a:fld>
            <a:endParaRPr lang="en-US"/>
          </a:p>
        </p:txBody>
      </p:sp>
    </p:spTree>
    <p:extLst>
      <p:ext uri="{BB962C8B-B14F-4D97-AF65-F5344CB8AC3E}">
        <p14:creationId xmlns:p14="http://schemas.microsoft.com/office/powerpoint/2010/main" val="99549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D0D67-11AD-1F46-A95E-83CF9746C060}"/>
              </a:ext>
            </a:extLst>
          </p:cNvPr>
          <p:cNvSpPr>
            <a:spLocks noGrp="1"/>
          </p:cNvSpPr>
          <p:nvPr>
            <p:ph type="title"/>
          </p:nvPr>
        </p:nvSpPr>
        <p:spPr/>
        <p:txBody>
          <a:bodyPr/>
          <a:lstStyle/>
          <a:p>
            <a:r>
              <a:rPr lang="en-US" dirty="0"/>
              <a:t>Deletion Consideration </a:t>
            </a:r>
          </a:p>
        </p:txBody>
      </p:sp>
      <p:sp>
        <p:nvSpPr>
          <p:cNvPr id="3" name="Text Placeholder 2">
            <a:extLst>
              <a:ext uri="{FF2B5EF4-FFF2-40B4-BE49-F238E27FC236}">
                <a16:creationId xmlns:a16="http://schemas.microsoft.com/office/drawing/2014/main" id="{1338D1D2-BCEA-354C-9578-AF04016B77B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9AF1467-24C0-A64F-B4FB-A1DBE37E0AB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42</a:t>
            </a:fld>
            <a:endParaRPr lang="en-US"/>
          </a:p>
        </p:txBody>
      </p:sp>
    </p:spTree>
    <p:extLst>
      <p:ext uri="{BB962C8B-B14F-4D97-AF65-F5344CB8AC3E}">
        <p14:creationId xmlns:p14="http://schemas.microsoft.com/office/powerpoint/2010/main" val="31647884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8EA6-DFA7-0349-A7CB-6A60CD67E46E}"/>
              </a:ext>
            </a:extLst>
          </p:cNvPr>
          <p:cNvSpPr>
            <a:spLocks noGrp="1"/>
          </p:cNvSpPr>
          <p:nvPr>
            <p:ph type="title"/>
          </p:nvPr>
        </p:nvSpPr>
        <p:spPr/>
        <p:txBody>
          <a:bodyPr/>
          <a:lstStyle/>
          <a:p>
            <a:r>
              <a:rPr lang="en-US" dirty="0"/>
              <a:t>Table Interpolation</a:t>
            </a:r>
          </a:p>
        </p:txBody>
      </p:sp>
      <p:sp>
        <p:nvSpPr>
          <p:cNvPr id="3" name="Text Placeholder 2">
            <a:extLst>
              <a:ext uri="{FF2B5EF4-FFF2-40B4-BE49-F238E27FC236}">
                <a16:creationId xmlns:a16="http://schemas.microsoft.com/office/drawing/2014/main" id="{6CCC2C52-EED2-4744-8361-0E91D08F777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5F0BAE1-B38C-394C-A7BD-17E807335E4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43</a:t>
            </a:fld>
            <a:endParaRPr lang="en-US"/>
          </a:p>
        </p:txBody>
      </p:sp>
    </p:spTree>
    <p:extLst>
      <p:ext uri="{BB962C8B-B14F-4D97-AF65-F5344CB8AC3E}">
        <p14:creationId xmlns:p14="http://schemas.microsoft.com/office/powerpoint/2010/main" val="28566916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C8CD94F-E5AC-9049-B774-C24EDC301FCD}"/>
              </a:ext>
            </a:extLst>
          </p:cNvPr>
          <p:cNvPicPr>
            <a:picLocks noChangeAspect="1"/>
          </p:cNvPicPr>
          <p:nvPr/>
        </p:nvPicPr>
        <p:blipFill>
          <a:blip r:embed="rId2"/>
          <a:stretch>
            <a:fillRect/>
          </a:stretch>
        </p:blipFill>
        <p:spPr>
          <a:xfrm>
            <a:off x="4611914" y="3597047"/>
            <a:ext cx="1039368" cy="1039368"/>
          </a:xfrm>
          <a:prstGeom prst="rect">
            <a:avLst/>
          </a:prstGeom>
        </p:spPr>
      </p:pic>
      <p:sp>
        <p:nvSpPr>
          <p:cNvPr id="2" name="Title 1">
            <a:extLst>
              <a:ext uri="{FF2B5EF4-FFF2-40B4-BE49-F238E27FC236}">
                <a16:creationId xmlns:a16="http://schemas.microsoft.com/office/drawing/2014/main" id="{0CBC6E0A-2C15-134D-B8F3-D50D912970A7}"/>
              </a:ext>
            </a:extLst>
          </p:cNvPr>
          <p:cNvSpPr>
            <a:spLocks noGrp="1"/>
          </p:cNvSpPr>
          <p:nvPr>
            <p:ph type="title"/>
          </p:nvPr>
        </p:nvSpPr>
        <p:spPr/>
        <p:txBody>
          <a:bodyPr/>
          <a:lstStyle/>
          <a:p>
            <a:r>
              <a:rPr lang="en-US" dirty="0"/>
              <a:t>Snowflake Automation</a:t>
            </a:r>
          </a:p>
        </p:txBody>
      </p:sp>
      <p:sp>
        <p:nvSpPr>
          <p:cNvPr id="3" name="Text Placeholder 2">
            <a:extLst>
              <a:ext uri="{FF2B5EF4-FFF2-40B4-BE49-F238E27FC236}">
                <a16:creationId xmlns:a16="http://schemas.microsoft.com/office/drawing/2014/main" id="{F175F78D-08CE-FF49-B682-DD588CE7D27A}"/>
              </a:ext>
            </a:extLst>
          </p:cNvPr>
          <p:cNvSpPr>
            <a:spLocks noGrp="1"/>
          </p:cNvSpPr>
          <p:nvPr>
            <p:ph type="body" idx="1"/>
          </p:nvPr>
        </p:nvSpPr>
        <p:spPr/>
        <p:txBody>
          <a:bodyPr/>
          <a:lstStyle/>
          <a:p>
            <a:r>
              <a:rPr lang="en-US" dirty="0"/>
              <a:t>So now let’s talk about a lot of the “under the hood” things that Snowflake can do for us, including:</a:t>
            </a:r>
          </a:p>
          <a:p>
            <a:pPr lvl="1">
              <a:buFont typeface="Wingdings" pitchFamily="2" charset="2"/>
              <a:buChar char="Ø"/>
            </a:pPr>
            <a:r>
              <a:rPr lang="en-US" b="1" dirty="0"/>
              <a:t>Time Travel: </a:t>
            </a:r>
          </a:p>
          <a:p>
            <a:pPr lvl="2">
              <a:buFont typeface="Courier New" panose="02070309020205020404" pitchFamily="49" charset="0"/>
              <a:buChar char="o"/>
            </a:pPr>
            <a:r>
              <a:rPr lang="en-US" dirty="0"/>
              <a:t>Enables you to immediately revert any table, database or schema to a previous state. It’s enabled automatically and stores data as it’s transformed for up to 24 hours, or 90 days in enterprise versions. </a:t>
            </a:r>
          </a:p>
          <a:p>
            <a:pPr lvl="2">
              <a:buFont typeface="Courier New" panose="02070309020205020404" pitchFamily="49" charset="0"/>
              <a:buChar char="o"/>
            </a:pPr>
            <a:endParaRPr lang="en-US" dirty="0"/>
          </a:p>
          <a:p>
            <a:pPr lvl="2">
              <a:buFont typeface="Courier New" panose="02070309020205020404" pitchFamily="49" charset="0"/>
              <a:buChar char="o"/>
            </a:pPr>
            <a:endParaRPr lang="en-US" dirty="0"/>
          </a:p>
          <a:p>
            <a:pPr lvl="1">
              <a:buFont typeface="Wingdings" pitchFamily="2" charset="2"/>
              <a:buChar char="Ø"/>
            </a:pPr>
            <a:r>
              <a:rPr lang="en-US" b="1" dirty="0"/>
              <a:t>Copying to clone: </a:t>
            </a:r>
          </a:p>
          <a:p>
            <a:pPr lvl="2">
              <a:buFont typeface="Courier New" panose="02070309020205020404" pitchFamily="49" charset="0"/>
              <a:buChar char="o"/>
            </a:pPr>
            <a:r>
              <a:rPr lang="en-US" dirty="0"/>
              <a:t>Most data warehouses require you to copy data to clone, forcing a large amount of manual effort and a significant time investment. </a:t>
            </a:r>
          </a:p>
          <a:p>
            <a:pPr lvl="2">
              <a:buFont typeface="Courier New" panose="02070309020205020404" pitchFamily="49" charset="0"/>
              <a:buChar char="o"/>
            </a:pPr>
            <a:r>
              <a:rPr lang="en-US" dirty="0"/>
              <a:t>Snowflake’s multi-cluster, shared data architecture ensures that you never need to copy any data, because any warehouse or database automatically references the same centralized data store</a:t>
            </a:r>
          </a:p>
          <a:p>
            <a:pPr lvl="2"/>
            <a:endParaRPr lang="en-US" dirty="0"/>
          </a:p>
        </p:txBody>
      </p:sp>
      <p:sp>
        <p:nvSpPr>
          <p:cNvPr id="4" name="Slide Number Placeholder 3">
            <a:extLst>
              <a:ext uri="{FF2B5EF4-FFF2-40B4-BE49-F238E27FC236}">
                <a16:creationId xmlns:a16="http://schemas.microsoft.com/office/drawing/2014/main" id="{DF467EBE-C4F6-CE47-B323-BFFDA0AE7F0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44</a:t>
            </a:fld>
            <a:endParaRPr lang="en-US"/>
          </a:p>
        </p:txBody>
      </p:sp>
      <p:pic>
        <p:nvPicPr>
          <p:cNvPr id="6" name="Picture 5">
            <a:extLst>
              <a:ext uri="{FF2B5EF4-FFF2-40B4-BE49-F238E27FC236}">
                <a16:creationId xmlns:a16="http://schemas.microsoft.com/office/drawing/2014/main" id="{E04BAEEC-F329-9D4B-B650-D0DE7EBD63F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889" b="94667" l="3111" r="89778">
                        <a14:foregroundMark x1="5333" y1="88889" x2="60889" y2="94667"/>
                        <a14:foregroundMark x1="60889" y1="94667" x2="71111" y2="89778"/>
                        <a14:foregroundMark x1="71111" y1="89778" x2="72889" y2="89778"/>
                        <a14:foregroundMark x1="84000" y1="87111" x2="86667" y2="86222"/>
                        <a14:foregroundMark x1="88889" y1="31111" x2="88889" y2="20000"/>
                        <a14:foregroundMark x1="88889" y1="20000" x2="90222" y2="16889"/>
                        <a14:foregroundMark x1="39556" y1="8444" x2="48000" y2="12889"/>
                        <a14:foregroundMark x1="40000" y1="4889" x2="46667" y2="4889"/>
                        <a14:foregroundMark x1="3111" y1="86667" x2="10667" y2="94222"/>
                      </a14:backgroundRemoval>
                    </a14:imgEffect>
                  </a14:imgLayer>
                </a14:imgProps>
              </a:ext>
            </a:extLst>
          </a:blip>
          <a:stretch>
            <a:fillRect/>
          </a:stretch>
        </p:blipFill>
        <p:spPr>
          <a:xfrm rot="20461287" flipH="1">
            <a:off x="38142" y="2079321"/>
            <a:ext cx="1828709" cy="1788664"/>
          </a:xfrm>
          <a:prstGeom prst="rect">
            <a:avLst/>
          </a:prstGeom>
        </p:spPr>
      </p:pic>
      <p:pic>
        <p:nvPicPr>
          <p:cNvPr id="7" name="Picture 6">
            <a:extLst>
              <a:ext uri="{FF2B5EF4-FFF2-40B4-BE49-F238E27FC236}">
                <a16:creationId xmlns:a16="http://schemas.microsoft.com/office/drawing/2014/main" id="{E0CAE716-7824-8446-B6B0-7E7C3E0A70B4}"/>
              </a:ext>
            </a:extLst>
          </p:cNvPr>
          <p:cNvPicPr>
            <a:picLocks noChangeAspect="1"/>
          </p:cNvPicPr>
          <p:nvPr/>
        </p:nvPicPr>
        <p:blipFill>
          <a:blip r:embed="rId2"/>
          <a:stretch>
            <a:fillRect/>
          </a:stretch>
        </p:blipFill>
        <p:spPr>
          <a:xfrm>
            <a:off x="4056271" y="3718560"/>
            <a:ext cx="1039368" cy="1039368"/>
          </a:xfrm>
          <a:prstGeom prst="rect">
            <a:avLst/>
          </a:prstGeom>
        </p:spPr>
      </p:pic>
      <p:pic>
        <p:nvPicPr>
          <p:cNvPr id="9" name="Picture 8">
            <a:extLst>
              <a:ext uri="{FF2B5EF4-FFF2-40B4-BE49-F238E27FC236}">
                <a16:creationId xmlns:a16="http://schemas.microsoft.com/office/drawing/2014/main" id="{71D0D6DB-D983-5B4A-86E5-B895CE73C02E}"/>
              </a:ext>
            </a:extLst>
          </p:cNvPr>
          <p:cNvPicPr>
            <a:picLocks noChangeAspect="1"/>
          </p:cNvPicPr>
          <p:nvPr/>
        </p:nvPicPr>
        <p:blipFill>
          <a:blip r:embed="rId2"/>
          <a:stretch>
            <a:fillRect/>
          </a:stretch>
        </p:blipFill>
        <p:spPr>
          <a:xfrm>
            <a:off x="5164946" y="3718560"/>
            <a:ext cx="1039368" cy="1039368"/>
          </a:xfrm>
          <a:prstGeom prst="rect">
            <a:avLst/>
          </a:prstGeom>
        </p:spPr>
      </p:pic>
    </p:spTree>
    <p:extLst>
      <p:ext uri="{BB962C8B-B14F-4D97-AF65-F5344CB8AC3E}">
        <p14:creationId xmlns:p14="http://schemas.microsoft.com/office/powerpoint/2010/main" val="512369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Lab3</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45</a:t>
            </a:fld>
            <a:endParaRPr lang="en-US"/>
          </a:p>
        </p:txBody>
      </p:sp>
      <p:pic>
        <p:nvPicPr>
          <p:cNvPr id="3" name="Picture 2">
            <a:extLst>
              <a:ext uri="{FF2B5EF4-FFF2-40B4-BE49-F238E27FC236}">
                <a16:creationId xmlns:a16="http://schemas.microsoft.com/office/drawing/2014/main" id="{9E3DCDB3-4EE7-7247-96CC-01514E89A03C}"/>
              </a:ext>
            </a:extLst>
          </p:cNvPr>
          <p:cNvPicPr>
            <a:picLocks noChangeAspect="1"/>
          </p:cNvPicPr>
          <p:nvPr/>
        </p:nvPicPr>
        <p:blipFill>
          <a:blip r:embed="rId3"/>
          <a:stretch>
            <a:fillRect/>
          </a:stretch>
        </p:blipFill>
        <p:spPr>
          <a:xfrm>
            <a:off x="1538867" y="1627237"/>
            <a:ext cx="3495288" cy="3495288"/>
          </a:xfrm>
          <a:prstGeom prst="rect">
            <a:avLst/>
          </a:prstGeom>
        </p:spPr>
      </p:pic>
      <p:pic>
        <p:nvPicPr>
          <p:cNvPr id="6" name="Picture 5">
            <a:extLst>
              <a:ext uri="{FF2B5EF4-FFF2-40B4-BE49-F238E27FC236}">
                <a16:creationId xmlns:a16="http://schemas.microsoft.com/office/drawing/2014/main" id="{F5D3A41B-BC57-2040-8D12-2BC9DBB7D472}"/>
              </a:ext>
            </a:extLst>
          </p:cNvPr>
          <p:cNvPicPr>
            <a:picLocks noChangeAspect="1"/>
          </p:cNvPicPr>
          <p:nvPr/>
        </p:nvPicPr>
        <p:blipFill>
          <a:blip r:embed="rId4"/>
          <a:stretch>
            <a:fillRect/>
          </a:stretch>
        </p:blipFill>
        <p:spPr>
          <a:xfrm>
            <a:off x="8161762" y="3969835"/>
            <a:ext cx="3035411" cy="2384966"/>
          </a:xfrm>
          <a:prstGeom prst="rect">
            <a:avLst/>
          </a:prstGeom>
        </p:spPr>
      </p:pic>
      <p:sp>
        <p:nvSpPr>
          <p:cNvPr id="7" name="Freeform 6">
            <a:extLst>
              <a:ext uri="{FF2B5EF4-FFF2-40B4-BE49-F238E27FC236}">
                <a16:creationId xmlns:a16="http://schemas.microsoft.com/office/drawing/2014/main" id="{A4ECE49D-9D7E-4E4E-ADA6-A66A9D6FFB69}"/>
              </a:ext>
            </a:extLst>
          </p:cNvPr>
          <p:cNvSpPr/>
          <p:nvPr/>
        </p:nvSpPr>
        <p:spPr>
          <a:xfrm>
            <a:off x="4708704" y="1994053"/>
            <a:ext cx="4474538" cy="3993932"/>
          </a:xfrm>
          <a:custGeom>
            <a:avLst/>
            <a:gdLst>
              <a:gd name="connsiteX0" fmla="*/ 0 w 4474538"/>
              <a:gd name="connsiteY0" fmla="*/ 1719083 h 3993932"/>
              <a:gd name="connsiteX1" fmla="*/ 970156 w 4474538"/>
              <a:gd name="connsiteY1" fmla="*/ 1150371 h 3993932"/>
              <a:gd name="connsiteX2" fmla="*/ 1271239 w 4474538"/>
              <a:gd name="connsiteY2" fmla="*/ 157912 h 3993932"/>
              <a:gd name="connsiteX3" fmla="*/ 2486722 w 4474538"/>
              <a:gd name="connsiteY3" fmla="*/ 68702 h 3993932"/>
              <a:gd name="connsiteX4" fmla="*/ 3233854 w 4474538"/>
              <a:gd name="connsiteY4" fmla="*/ 826985 h 3993932"/>
              <a:gd name="connsiteX5" fmla="*/ 2631688 w 4474538"/>
              <a:gd name="connsiteY5" fmla="*/ 1261883 h 3993932"/>
              <a:gd name="connsiteX6" fmla="*/ 2330605 w 4474538"/>
              <a:gd name="connsiteY6" fmla="*/ 626263 h 3993932"/>
              <a:gd name="connsiteX7" fmla="*/ 3334215 w 4474538"/>
              <a:gd name="connsiteY7" fmla="*/ 358634 h 3993932"/>
              <a:gd name="connsiteX8" fmla="*/ 4460488 w 4474538"/>
              <a:gd name="connsiteY8" fmla="*/ 1496058 h 3993932"/>
              <a:gd name="connsiteX9" fmla="*/ 2509024 w 4474538"/>
              <a:gd name="connsiteY9" fmla="*/ 2756146 h 3993932"/>
              <a:gd name="connsiteX10" fmla="*/ 1773044 w 4474538"/>
              <a:gd name="connsiteY10" fmla="*/ 3704000 h 3993932"/>
              <a:gd name="connsiteX11" fmla="*/ 2921619 w 4474538"/>
              <a:gd name="connsiteY11" fmla="*/ 3993932 h 3993932"/>
              <a:gd name="connsiteX12" fmla="*/ 2921619 w 4474538"/>
              <a:gd name="connsiteY12" fmla="*/ 3993932 h 39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4538" h="3993932">
                <a:moveTo>
                  <a:pt x="0" y="1719083"/>
                </a:moveTo>
                <a:cubicBezTo>
                  <a:pt x="379141" y="1564824"/>
                  <a:pt x="758283" y="1410566"/>
                  <a:pt x="970156" y="1150371"/>
                </a:cubicBezTo>
                <a:cubicBezTo>
                  <a:pt x="1182029" y="890176"/>
                  <a:pt x="1018478" y="338190"/>
                  <a:pt x="1271239" y="157912"/>
                </a:cubicBezTo>
                <a:cubicBezTo>
                  <a:pt x="1524000" y="-22366"/>
                  <a:pt x="2159620" y="-42810"/>
                  <a:pt x="2486722" y="68702"/>
                </a:cubicBezTo>
                <a:cubicBezTo>
                  <a:pt x="2813825" y="180214"/>
                  <a:pt x="3209693" y="628121"/>
                  <a:pt x="3233854" y="826985"/>
                </a:cubicBezTo>
                <a:cubicBezTo>
                  <a:pt x="3258015" y="1025849"/>
                  <a:pt x="2782229" y="1295337"/>
                  <a:pt x="2631688" y="1261883"/>
                </a:cubicBezTo>
                <a:cubicBezTo>
                  <a:pt x="2481147" y="1228429"/>
                  <a:pt x="2213517" y="776804"/>
                  <a:pt x="2330605" y="626263"/>
                </a:cubicBezTo>
                <a:cubicBezTo>
                  <a:pt x="2447693" y="475722"/>
                  <a:pt x="2979235" y="213668"/>
                  <a:pt x="3334215" y="358634"/>
                </a:cubicBezTo>
                <a:cubicBezTo>
                  <a:pt x="3689195" y="503600"/>
                  <a:pt x="4598020" y="1096473"/>
                  <a:pt x="4460488" y="1496058"/>
                </a:cubicBezTo>
                <a:cubicBezTo>
                  <a:pt x="4322956" y="1895643"/>
                  <a:pt x="2956931" y="2388156"/>
                  <a:pt x="2509024" y="2756146"/>
                </a:cubicBezTo>
                <a:cubicBezTo>
                  <a:pt x="2061117" y="3124136"/>
                  <a:pt x="1704278" y="3497702"/>
                  <a:pt x="1773044" y="3704000"/>
                </a:cubicBezTo>
                <a:cubicBezTo>
                  <a:pt x="1841810" y="3910298"/>
                  <a:pt x="2921619" y="3993932"/>
                  <a:pt x="2921619" y="3993932"/>
                </a:cubicBezTo>
                <a:lnTo>
                  <a:pt x="2921619" y="3993932"/>
                </a:ln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21696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898525-1763-6746-A2C0-858D73FD61CB}"/>
              </a:ext>
            </a:extLst>
          </p:cNvPr>
          <p:cNvSpPr txBox="1"/>
          <p:nvPr/>
        </p:nvSpPr>
        <p:spPr>
          <a:xfrm>
            <a:off x="1292352" y="841248"/>
            <a:ext cx="8339328" cy="707886"/>
          </a:xfrm>
          <a:prstGeom prst="rect">
            <a:avLst/>
          </a:prstGeom>
          <a:noFill/>
        </p:spPr>
        <p:txBody>
          <a:bodyPr wrap="square" rtlCol="0">
            <a:spAutoFit/>
          </a:bodyPr>
          <a:lstStyle/>
          <a:p>
            <a:r>
              <a:rPr lang="en-US" sz="4000" dirty="0">
                <a:latin typeface="Helvetica Neue Light" panose="02000403000000020004" pitchFamily="2" charset="0"/>
                <a:ea typeface="Helvetica Neue Light" panose="02000403000000020004" pitchFamily="2" charset="0"/>
                <a:cs typeface="Helvetica Neue" panose="02000503000000020004" pitchFamily="2" charset="0"/>
              </a:rPr>
              <a:t>Efficiency in Multi-Table Queries</a:t>
            </a:r>
          </a:p>
        </p:txBody>
      </p:sp>
    </p:spTree>
    <p:extLst>
      <p:ext uri="{BB962C8B-B14F-4D97-AF65-F5344CB8AC3E}">
        <p14:creationId xmlns:p14="http://schemas.microsoft.com/office/powerpoint/2010/main" val="6560861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Subqueries – Review</a:t>
            </a:r>
          </a:p>
        </p:txBody>
      </p:sp>
      <p:grpSp>
        <p:nvGrpSpPr>
          <p:cNvPr id="10" name="Group 9">
            <a:extLst>
              <a:ext uri="{FF2B5EF4-FFF2-40B4-BE49-F238E27FC236}">
                <a16:creationId xmlns:a16="http://schemas.microsoft.com/office/drawing/2014/main" id="{6B43AFF5-D132-A74F-85A9-D66FC4AF03DA}"/>
              </a:ext>
            </a:extLst>
          </p:cNvPr>
          <p:cNvGrpSpPr/>
          <p:nvPr/>
        </p:nvGrpSpPr>
        <p:grpSpPr>
          <a:xfrm>
            <a:off x="212032" y="1245302"/>
            <a:ext cx="11569147" cy="5612698"/>
            <a:chOff x="0" y="1245302"/>
            <a:chExt cx="11569147" cy="5612698"/>
          </a:xfrm>
        </p:grpSpPr>
        <p:pic>
          <p:nvPicPr>
            <p:cNvPr id="8" name="Picture 7" descr="A screenshot of a cell phone&#10;&#10;Description automatically generated">
              <a:extLst>
                <a:ext uri="{FF2B5EF4-FFF2-40B4-BE49-F238E27FC236}">
                  <a16:creationId xmlns:a16="http://schemas.microsoft.com/office/drawing/2014/main" id="{AC491240-D9E0-404F-AF78-7AB2C5F2B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286" y="1245302"/>
              <a:ext cx="11343861" cy="5356322"/>
            </a:xfrm>
            <a:prstGeom prst="rect">
              <a:avLst/>
            </a:prstGeom>
          </p:spPr>
        </p:pic>
        <p:sp>
          <p:nvSpPr>
            <p:cNvPr id="9" name="Rectangle 8">
              <a:extLst>
                <a:ext uri="{FF2B5EF4-FFF2-40B4-BE49-F238E27FC236}">
                  <a16:creationId xmlns:a16="http://schemas.microsoft.com/office/drawing/2014/main" id="{7D0FE3A0-E158-E445-8A2C-84B05F62FD6D}"/>
                </a:ext>
              </a:extLst>
            </p:cNvPr>
            <p:cNvSpPr/>
            <p:nvPr/>
          </p:nvSpPr>
          <p:spPr>
            <a:xfrm>
              <a:off x="0" y="6537324"/>
              <a:ext cx="11569147" cy="320676"/>
            </a:xfrm>
            <a:prstGeom prst="rect">
              <a:avLst/>
            </a:prstGeom>
            <a:solidFill>
              <a:srgbClr val="F47C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a:ln>
            <a:noFill/>
          </a:ln>
        </p:spPr>
        <p:txBody>
          <a:bodyPr/>
          <a:lstStyle/>
          <a:p>
            <a:pPr marL="0" lvl="0" indent="0" algn="ctr" rtl="0">
              <a:spcBef>
                <a:spcPts val="0"/>
              </a:spcBef>
              <a:spcAft>
                <a:spcPts val="0"/>
              </a:spcAft>
              <a:buNone/>
            </a:pPr>
            <a:fld id="{00000000-1234-1234-1234-123412341234}" type="slidenum">
              <a:rPr lang="en-US" smtClean="0"/>
              <a:t>47</a:t>
            </a:fld>
            <a:endParaRPr lang="en-US" dirty="0"/>
          </a:p>
        </p:txBody>
      </p:sp>
    </p:spTree>
    <p:extLst>
      <p:ext uri="{BB962C8B-B14F-4D97-AF65-F5344CB8AC3E}">
        <p14:creationId xmlns:p14="http://schemas.microsoft.com/office/powerpoint/2010/main" val="24356626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3068EB2-5131-884F-BBC5-4A6AAE08696F}"/>
              </a:ext>
            </a:extLst>
          </p:cNvPr>
          <p:cNvSpPr/>
          <p:nvPr/>
        </p:nvSpPr>
        <p:spPr>
          <a:xfrm>
            <a:off x="541598" y="4060905"/>
            <a:ext cx="5064569" cy="2554126"/>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Common Table Expressions (CTE)s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283558" y="1140148"/>
            <a:ext cx="11346066" cy="908050"/>
          </a:xfrm>
        </p:spPr>
        <p:txBody>
          <a:bodyPr/>
          <a:lstStyle/>
          <a:p>
            <a:r>
              <a:rPr lang="en-US" dirty="0"/>
              <a:t>A CTE (common table expression) is a named subquery defined in a WITH clause</a:t>
            </a:r>
          </a:p>
          <a:p>
            <a:pPr lvl="1">
              <a:buFont typeface="Wingdings" pitchFamily="2" charset="2"/>
              <a:buChar char="Ø"/>
            </a:pPr>
            <a:r>
              <a:rPr lang="en-US" dirty="0"/>
              <a:t>think of the CTE as a temporary view</a:t>
            </a:r>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48</a:t>
            </a:fld>
            <a:endParaRPr lang="en-US"/>
          </a:p>
        </p:txBody>
      </p:sp>
      <p:sp>
        <p:nvSpPr>
          <p:cNvPr id="5" name="Text Placeholder 2">
            <a:extLst>
              <a:ext uri="{FF2B5EF4-FFF2-40B4-BE49-F238E27FC236}">
                <a16:creationId xmlns:a16="http://schemas.microsoft.com/office/drawing/2014/main" id="{974F8820-86B1-284F-8841-7E3DAC9C1261}"/>
              </a:ext>
            </a:extLst>
          </p:cNvPr>
          <p:cNvSpPr txBox="1">
            <a:spLocks/>
          </p:cNvSpPr>
          <p:nvPr/>
        </p:nvSpPr>
        <p:spPr>
          <a:xfrm>
            <a:off x="258157" y="1997856"/>
            <a:ext cx="5658678" cy="908050"/>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kern="0" dirty="0"/>
              <a:t>Non-Recursive – CTE does not reference itself</a:t>
            </a:r>
          </a:p>
          <a:p>
            <a:pPr lvl="1">
              <a:buFont typeface="Wingdings" pitchFamily="2" charset="2"/>
              <a:buChar char="Ø"/>
            </a:pPr>
            <a:r>
              <a:rPr lang="en-US" kern="0" dirty="0"/>
              <a:t>Will need two-level join for hierarchal data</a:t>
            </a:r>
          </a:p>
        </p:txBody>
      </p:sp>
      <p:sp>
        <p:nvSpPr>
          <p:cNvPr id="6" name="Text Placeholder 2">
            <a:extLst>
              <a:ext uri="{FF2B5EF4-FFF2-40B4-BE49-F238E27FC236}">
                <a16:creationId xmlns:a16="http://schemas.microsoft.com/office/drawing/2014/main" id="{59100173-EB6F-2248-A269-8F7BF4B37AC8}"/>
              </a:ext>
            </a:extLst>
          </p:cNvPr>
          <p:cNvSpPr txBox="1">
            <a:spLocks/>
          </p:cNvSpPr>
          <p:nvPr/>
        </p:nvSpPr>
        <p:spPr>
          <a:xfrm>
            <a:off x="5754407" y="1993343"/>
            <a:ext cx="6116139" cy="908050"/>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kern="0" dirty="0"/>
              <a:t>Recursive - </a:t>
            </a:r>
            <a:r>
              <a:rPr lang="en-US" dirty="0"/>
              <a:t>CTE that references itself</a:t>
            </a:r>
          </a:p>
          <a:p>
            <a:pPr lvl="1">
              <a:buFont typeface="Wingdings" pitchFamily="2" charset="2"/>
              <a:buChar char="Ø"/>
            </a:pPr>
            <a:r>
              <a:rPr lang="en-US" kern="0" dirty="0"/>
              <a:t>Think self joins on hierarchal data</a:t>
            </a:r>
          </a:p>
          <a:p>
            <a:pPr lvl="1">
              <a:buFont typeface="Wingdings" pitchFamily="2" charset="2"/>
              <a:buChar char="Ø"/>
            </a:pPr>
            <a:r>
              <a:rPr lang="en-US" kern="0" dirty="0"/>
              <a:t>Can create multiple joins without know how many levels are left</a:t>
            </a:r>
          </a:p>
        </p:txBody>
      </p:sp>
      <p:sp>
        <p:nvSpPr>
          <p:cNvPr id="7" name="Rectangle 6">
            <a:extLst>
              <a:ext uri="{FF2B5EF4-FFF2-40B4-BE49-F238E27FC236}">
                <a16:creationId xmlns:a16="http://schemas.microsoft.com/office/drawing/2014/main" id="{657E57F0-9127-E742-9E7F-8F232CBFB71F}"/>
              </a:ext>
            </a:extLst>
          </p:cNvPr>
          <p:cNvSpPr/>
          <p:nvPr/>
        </p:nvSpPr>
        <p:spPr>
          <a:xfrm>
            <a:off x="604938" y="4306916"/>
            <a:ext cx="5384441" cy="2062103"/>
          </a:xfrm>
          <a:prstGeom prst="rect">
            <a:avLst/>
          </a:prstGeom>
        </p:spPr>
        <p:txBody>
          <a:bodyPr wrap="square">
            <a:spAutoFit/>
          </a:bodyPr>
          <a:lstStyle/>
          <a:p>
            <a:r>
              <a:rPr lang="en-US" sz="1600" dirty="0">
                <a:solidFill>
                  <a:srgbClr val="088A08"/>
                </a:solidFill>
                <a:latin typeface="Helvetica Neue Light" panose="02000403000000020004" pitchFamily="2" charset="0"/>
                <a:ea typeface="Helvetica Neue Light" panose="02000403000000020004" pitchFamily="2" charset="0"/>
              </a:rPr>
              <a:t>s</a:t>
            </a:r>
            <a:r>
              <a:rPr lang="en-US" sz="1600" dirty="0">
                <a:solidFill>
                  <a:srgbClr val="058A03"/>
                </a:solidFill>
                <a:latin typeface="Helvetica Neue Light" panose="02000403000000020004" pitchFamily="2" charset="0"/>
                <a:ea typeface="Helvetica Neue Light" panose="02000403000000020004" pitchFamily="2" charset="0"/>
              </a:rPr>
              <a:t>ele</a:t>
            </a:r>
            <a:r>
              <a:rPr lang="en-US" sz="1600" dirty="0">
                <a:solidFill>
                  <a:srgbClr val="088A08"/>
                </a:solidFill>
                <a:latin typeface="Helvetica Neue Light" panose="02000403000000020004" pitchFamily="2" charset="0"/>
                <a:ea typeface="Helvetica Neue Light" panose="02000403000000020004" pitchFamily="2" charset="0"/>
              </a:rPr>
              <a:t>ct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title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title</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808080"/>
                </a:solidFill>
                <a:latin typeface="Helvetica Neue Light" panose="02000403000000020004" pitchFamily="2" charset="0"/>
                <a:ea typeface="Helvetica Neue Light" panose="02000403000000020004" pitchFamily="2" charset="0"/>
              </a:rPr>
              <a:t>"MANAGER TITLE"</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from</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employees</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emps</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left</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outer</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join</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employees</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	on</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order</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by</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nulls</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first</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p>
          <a:p>
            <a:r>
              <a:rPr lang="en-US" sz="1600" dirty="0">
                <a:solidFill>
                  <a:srgbClr val="000000"/>
                </a:solidFill>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endParaRPr lang="en-US" sz="1600" dirty="0">
              <a:latin typeface="Helvetica Neue Light" panose="02000403000000020004" pitchFamily="2" charset="0"/>
              <a:ea typeface="Helvetica Neue Light" panose="02000403000000020004" pitchFamily="2" charset="0"/>
            </a:endParaRPr>
          </a:p>
        </p:txBody>
      </p:sp>
      <p:pic>
        <p:nvPicPr>
          <p:cNvPr id="9" name="Picture 8">
            <a:extLst>
              <a:ext uri="{FF2B5EF4-FFF2-40B4-BE49-F238E27FC236}">
                <a16:creationId xmlns:a16="http://schemas.microsoft.com/office/drawing/2014/main" id="{C0D988BD-0BC6-E046-A90E-A9786AD292B3}"/>
              </a:ext>
            </a:extLst>
          </p:cNvPr>
          <p:cNvPicPr>
            <a:picLocks noChangeAspect="1"/>
          </p:cNvPicPr>
          <p:nvPr/>
        </p:nvPicPr>
        <p:blipFill>
          <a:blip r:embed="rId3"/>
          <a:stretch>
            <a:fillRect/>
          </a:stretch>
        </p:blipFill>
        <p:spPr>
          <a:xfrm>
            <a:off x="0" y="3584242"/>
            <a:ext cx="803878" cy="658302"/>
          </a:xfrm>
          <a:prstGeom prst="rect">
            <a:avLst/>
          </a:prstGeom>
        </p:spPr>
      </p:pic>
      <p:sp>
        <p:nvSpPr>
          <p:cNvPr id="10" name="Rectangle 9">
            <a:extLst>
              <a:ext uri="{FF2B5EF4-FFF2-40B4-BE49-F238E27FC236}">
                <a16:creationId xmlns:a16="http://schemas.microsoft.com/office/drawing/2014/main" id="{B3F0B60C-5B32-FE47-9FB0-24EEA8C6F4BD}"/>
              </a:ext>
            </a:extLst>
          </p:cNvPr>
          <p:cNvSpPr/>
          <p:nvPr/>
        </p:nvSpPr>
        <p:spPr>
          <a:xfrm>
            <a:off x="6372591" y="4075876"/>
            <a:ext cx="5384441" cy="2539155"/>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latin typeface="Helvetica Neue Light" panose="02000403000000020004" pitchFamily="2" charset="0"/>
              <a:ea typeface="Helvetica Neue Light" panose="02000403000000020004" pitchFamily="2" charset="0"/>
            </a:endParaRPr>
          </a:p>
        </p:txBody>
      </p:sp>
      <p:pic>
        <p:nvPicPr>
          <p:cNvPr id="11" name="Picture 10">
            <a:extLst>
              <a:ext uri="{FF2B5EF4-FFF2-40B4-BE49-F238E27FC236}">
                <a16:creationId xmlns:a16="http://schemas.microsoft.com/office/drawing/2014/main" id="{BF577488-148D-CF4E-9402-7FD238A8C91A}"/>
              </a:ext>
            </a:extLst>
          </p:cNvPr>
          <p:cNvPicPr>
            <a:picLocks noChangeAspect="1"/>
          </p:cNvPicPr>
          <p:nvPr/>
        </p:nvPicPr>
        <p:blipFill>
          <a:blip r:embed="rId3"/>
          <a:stretch>
            <a:fillRect/>
          </a:stretch>
        </p:blipFill>
        <p:spPr>
          <a:xfrm>
            <a:off x="5870714" y="3742212"/>
            <a:ext cx="803878" cy="658302"/>
          </a:xfrm>
          <a:prstGeom prst="rect">
            <a:avLst/>
          </a:prstGeom>
        </p:spPr>
      </p:pic>
      <p:sp>
        <p:nvSpPr>
          <p:cNvPr id="13" name="TextBox 12">
            <a:extLst>
              <a:ext uri="{FF2B5EF4-FFF2-40B4-BE49-F238E27FC236}">
                <a16:creationId xmlns:a16="http://schemas.microsoft.com/office/drawing/2014/main" id="{2E7A14ED-8F96-0848-861D-38BC0E46FAA5}"/>
              </a:ext>
            </a:extLst>
          </p:cNvPr>
          <p:cNvSpPr txBox="1"/>
          <p:nvPr/>
        </p:nvSpPr>
        <p:spPr>
          <a:xfrm>
            <a:off x="6858324" y="4400514"/>
            <a:ext cx="4412974" cy="2092881"/>
          </a:xfrm>
          <a:prstGeom prst="rect">
            <a:avLst/>
          </a:prstGeom>
          <a:noFill/>
        </p:spPr>
        <p:txBody>
          <a:bodyPr wrap="square" rtlCol="0">
            <a:spAutoFit/>
          </a:bodyPr>
          <a:lstStyle/>
          <a:p>
            <a:r>
              <a:rPr lang="en-US" sz="1600" dirty="0">
                <a:solidFill>
                  <a:srgbClr val="058A03"/>
                </a:solidFill>
                <a:latin typeface="Helvetica Neue Light" panose="02000403000000020004" pitchFamily="2" charset="0"/>
                <a:ea typeface="Helvetica Neue Light" panose="02000403000000020004" pitchFamily="2" charset="0"/>
              </a:rPr>
              <a:t>WITH</a:t>
            </a:r>
            <a:r>
              <a:rPr lang="en-US" sz="1600" dirty="0">
                <a:latin typeface="Helvetica Neue Light" panose="02000403000000020004" pitchFamily="2" charset="0"/>
                <a:ea typeface="Helvetica Neue Light" panose="02000403000000020004" pitchFamily="2" charset="0"/>
              </a:rPr>
              <a:t> [ RECURSIVE ] &lt;</a:t>
            </a:r>
            <a:r>
              <a:rPr lang="en-US" sz="1600" dirty="0" err="1">
                <a:latin typeface="Helvetica Neue Light" panose="02000403000000020004" pitchFamily="2" charset="0"/>
                <a:ea typeface="Helvetica Neue Light" panose="02000403000000020004" pitchFamily="2" charset="0"/>
              </a:rPr>
              <a:t>cte_name</a:t>
            </a:r>
            <a:r>
              <a:rPr lang="en-US" sz="1600" dirty="0">
                <a:latin typeface="Helvetica Neue Light" panose="02000403000000020004" pitchFamily="2" charset="0"/>
                <a:ea typeface="Helvetica Neue Light" panose="02000403000000020004" pitchFamily="2" charset="0"/>
              </a:rPr>
              <a:t>&gt; </a:t>
            </a:r>
          </a:p>
          <a:p>
            <a:r>
              <a:rPr lang="en-US" sz="1600" dirty="0">
                <a:solidFill>
                  <a:srgbClr val="058A03"/>
                </a:solidFill>
                <a:latin typeface="Helvetica Neue Light" panose="02000403000000020004" pitchFamily="2" charset="0"/>
                <a:ea typeface="Helvetica Neue Light" panose="02000403000000020004" pitchFamily="2" charset="0"/>
              </a:rPr>
              <a:t>AS </a:t>
            </a:r>
          </a:p>
          <a:p>
            <a:r>
              <a:rPr lang="en-US" sz="1600" dirty="0">
                <a:latin typeface="Helvetica Neue Light" panose="02000403000000020004" pitchFamily="2" charset="0"/>
                <a:ea typeface="Helvetica Neue Light" panose="02000403000000020004" pitchFamily="2" charset="0"/>
              </a:rPr>
              <a:t>( &lt;</a:t>
            </a:r>
            <a:r>
              <a:rPr lang="en-US" sz="1600" dirty="0" err="1">
                <a:latin typeface="Helvetica Neue Light" panose="02000403000000020004" pitchFamily="2" charset="0"/>
                <a:ea typeface="Helvetica Neue Light" panose="02000403000000020004" pitchFamily="2" charset="0"/>
              </a:rPr>
              <a:t>anchor_clause</a:t>
            </a:r>
            <a:r>
              <a:rPr lang="en-US" sz="1600" dirty="0">
                <a:latin typeface="Helvetica Neue Light" panose="02000403000000020004" pitchFamily="2" charset="0"/>
                <a:ea typeface="Helvetica Neue Light" panose="02000403000000020004" pitchFamily="2" charset="0"/>
              </a:rPr>
              <a:t>&gt;</a:t>
            </a:r>
          </a:p>
          <a:p>
            <a:r>
              <a:rPr lang="en-US" sz="1600" dirty="0">
                <a:latin typeface="Helvetica Neue Light" panose="02000403000000020004" pitchFamily="2" charset="0"/>
                <a:ea typeface="Helvetica Neue Light" panose="02000403000000020004" pitchFamily="2" charset="0"/>
              </a:rPr>
              <a:t> </a:t>
            </a:r>
            <a:r>
              <a:rPr lang="en-US" sz="1600" dirty="0">
                <a:solidFill>
                  <a:srgbClr val="058A03"/>
                </a:solidFill>
                <a:latin typeface="Helvetica Neue Light" panose="02000403000000020004" pitchFamily="2" charset="0"/>
                <a:ea typeface="Helvetica Neue Light" panose="02000403000000020004" pitchFamily="2" charset="0"/>
              </a:rPr>
              <a:t>UNION ALL </a:t>
            </a:r>
          </a:p>
          <a:p>
            <a:r>
              <a:rPr lang="en-US" sz="1600" dirty="0">
                <a:latin typeface="Helvetica Neue Light" panose="02000403000000020004" pitchFamily="2" charset="0"/>
                <a:ea typeface="Helvetica Neue Light" panose="02000403000000020004" pitchFamily="2" charset="0"/>
              </a:rPr>
              <a:t>&lt;</a:t>
            </a:r>
            <a:r>
              <a:rPr lang="en-US" sz="1600" dirty="0" err="1">
                <a:latin typeface="Helvetica Neue Light" panose="02000403000000020004" pitchFamily="2" charset="0"/>
                <a:ea typeface="Helvetica Neue Light" panose="02000403000000020004" pitchFamily="2" charset="0"/>
              </a:rPr>
              <a:t>recursive_clause</a:t>
            </a:r>
            <a:r>
              <a:rPr lang="en-US" sz="1600" dirty="0">
                <a:latin typeface="Helvetica Neue Light" panose="02000403000000020004" pitchFamily="2" charset="0"/>
                <a:ea typeface="Helvetica Neue Light" panose="02000403000000020004" pitchFamily="2" charset="0"/>
              </a:rPr>
              <a:t>&gt; ) </a:t>
            </a:r>
          </a:p>
          <a:p>
            <a:endParaRPr lang="en-US" sz="1600" dirty="0">
              <a:solidFill>
                <a:srgbClr val="058A03"/>
              </a:solidFill>
              <a:latin typeface="Helvetica Neue Light" panose="02000403000000020004" pitchFamily="2" charset="0"/>
              <a:ea typeface="Helvetica Neue Light" panose="02000403000000020004" pitchFamily="2" charset="0"/>
            </a:endParaRPr>
          </a:p>
          <a:p>
            <a:r>
              <a:rPr lang="en-US" sz="1600" dirty="0">
                <a:solidFill>
                  <a:srgbClr val="058A03"/>
                </a:solidFill>
                <a:latin typeface="Helvetica Neue Light" panose="02000403000000020004" pitchFamily="2" charset="0"/>
                <a:ea typeface="Helvetica Neue Light" panose="02000403000000020004" pitchFamily="2" charset="0"/>
              </a:rPr>
              <a:t>SELECT ... FROM</a:t>
            </a:r>
            <a:r>
              <a:rPr lang="en-US" sz="1600" dirty="0">
                <a:latin typeface="Helvetica Neue Light" panose="02000403000000020004" pitchFamily="2" charset="0"/>
                <a:ea typeface="Helvetica Neue Light" panose="02000403000000020004" pitchFamily="2" charset="0"/>
              </a:rPr>
              <a:t> ...;</a:t>
            </a:r>
          </a:p>
          <a:p>
            <a:endParaRPr lang="en-US" dirty="0"/>
          </a:p>
        </p:txBody>
      </p:sp>
      <p:pic>
        <p:nvPicPr>
          <p:cNvPr id="14" name="Picture 13">
            <a:extLst>
              <a:ext uri="{FF2B5EF4-FFF2-40B4-BE49-F238E27FC236}">
                <a16:creationId xmlns:a16="http://schemas.microsoft.com/office/drawing/2014/main" id="{0DDDD200-1552-EE4D-BE62-7D8461AB1755}"/>
              </a:ext>
            </a:extLst>
          </p:cNvPr>
          <p:cNvPicPr>
            <a:picLocks noChangeAspect="1"/>
          </p:cNvPicPr>
          <p:nvPr/>
        </p:nvPicPr>
        <p:blipFill>
          <a:blip r:embed="rId4"/>
          <a:stretch>
            <a:fillRect/>
          </a:stretch>
        </p:blipFill>
        <p:spPr>
          <a:xfrm>
            <a:off x="10660897" y="2454814"/>
            <a:ext cx="1453574" cy="1442038"/>
          </a:xfrm>
          <a:prstGeom prst="rect">
            <a:avLst/>
          </a:prstGeom>
        </p:spPr>
      </p:pic>
    </p:spTree>
    <p:extLst>
      <p:ext uri="{BB962C8B-B14F-4D97-AF65-F5344CB8AC3E}">
        <p14:creationId xmlns:p14="http://schemas.microsoft.com/office/powerpoint/2010/main" val="31239805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62EDB-9E26-654A-B395-7221A4B1687B}"/>
              </a:ext>
            </a:extLst>
          </p:cNvPr>
          <p:cNvSpPr>
            <a:spLocks noGrp="1"/>
          </p:cNvSpPr>
          <p:nvPr>
            <p:ph type="title"/>
          </p:nvPr>
        </p:nvSpPr>
        <p:spPr/>
        <p:txBody>
          <a:bodyPr/>
          <a:lstStyle/>
          <a:p>
            <a:r>
              <a:rPr lang="en-US" dirty="0"/>
              <a:t>Common Table Expressions (CTE)s</a:t>
            </a:r>
          </a:p>
        </p:txBody>
      </p:sp>
      <p:sp>
        <p:nvSpPr>
          <p:cNvPr id="3" name="Text Placeholder 2">
            <a:extLst>
              <a:ext uri="{FF2B5EF4-FFF2-40B4-BE49-F238E27FC236}">
                <a16:creationId xmlns:a16="http://schemas.microsoft.com/office/drawing/2014/main" id="{3CF9F4C9-4F76-684C-9E22-94D3C1BB60B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378AFCF-6DDE-7544-A913-14806E64802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49</a:t>
            </a:fld>
            <a:endParaRPr lang="en-US"/>
          </a:p>
        </p:txBody>
      </p:sp>
    </p:spTree>
    <p:extLst>
      <p:ext uri="{BB962C8B-B14F-4D97-AF65-F5344CB8AC3E}">
        <p14:creationId xmlns:p14="http://schemas.microsoft.com/office/powerpoint/2010/main" val="809481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2FF7E-491B-704B-A975-46869A195E82}"/>
              </a:ext>
            </a:extLst>
          </p:cNvPr>
          <p:cNvSpPr>
            <a:spLocks noGrp="1"/>
          </p:cNvSpPr>
          <p:nvPr>
            <p:ph type="title"/>
          </p:nvPr>
        </p:nvSpPr>
        <p:spPr/>
        <p:txBody>
          <a:bodyPr/>
          <a:lstStyle/>
          <a:p>
            <a:r>
              <a:rPr lang="en-US" dirty="0"/>
              <a:t>Analyze Plans</a:t>
            </a:r>
          </a:p>
        </p:txBody>
      </p:sp>
      <p:sp>
        <p:nvSpPr>
          <p:cNvPr id="4" name="Slide Number Placeholder 3">
            <a:extLst>
              <a:ext uri="{FF2B5EF4-FFF2-40B4-BE49-F238E27FC236}">
                <a16:creationId xmlns:a16="http://schemas.microsoft.com/office/drawing/2014/main" id="{63D91ECD-CD4B-1947-A074-13A113F9018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a:t>
            </a:fld>
            <a:endParaRPr lang="en-US"/>
          </a:p>
        </p:txBody>
      </p:sp>
    </p:spTree>
    <p:extLst>
      <p:ext uri="{BB962C8B-B14F-4D97-AF65-F5344CB8AC3E}">
        <p14:creationId xmlns:p14="http://schemas.microsoft.com/office/powerpoint/2010/main" val="6268605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62EDB-9E26-654A-B395-7221A4B1687B}"/>
              </a:ext>
            </a:extLst>
          </p:cNvPr>
          <p:cNvSpPr>
            <a:spLocks noGrp="1"/>
          </p:cNvSpPr>
          <p:nvPr>
            <p:ph type="title"/>
          </p:nvPr>
        </p:nvSpPr>
        <p:spPr/>
        <p:txBody>
          <a:bodyPr/>
          <a:lstStyle/>
          <a:p>
            <a:r>
              <a:rPr lang="en-US" dirty="0"/>
              <a:t>Common Table Expressions (CTE)s</a:t>
            </a:r>
          </a:p>
        </p:txBody>
      </p:sp>
      <p:sp>
        <p:nvSpPr>
          <p:cNvPr id="3" name="Text Placeholder 2">
            <a:extLst>
              <a:ext uri="{FF2B5EF4-FFF2-40B4-BE49-F238E27FC236}">
                <a16:creationId xmlns:a16="http://schemas.microsoft.com/office/drawing/2014/main" id="{3CF9F4C9-4F76-684C-9E22-94D3C1BB60B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378AFCF-6DDE-7544-A913-14806E64802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50</a:t>
            </a:fld>
            <a:endParaRPr lang="en-US"/>
          </a:p>
        </p:txBody>
      </p:sp>
    </p:spTree>
    <p:extLst>
      <p:ext uri="{BB962C8B-B14F-4D97-AF65-F5344CB8AC3E}">
        <p14:creationId xmlns:p14="http://schemas.microsoft.com/office/powerpoint/2010/main" val="6592358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62EDB-9E26-654A-B395-7221A4B1687B}"/>
              </a:ext>
            </a:extLst>
          </p:cNvPr>
          <p:cNvSpPr>
            <a:spLocks noGrp="1"/>
          </p:cNvSpPr>
          <p:nvPr>
            <p:ph type="title"/>
          </p:nvPr>
        </p:nvSpPr>
        <p:spPr/>
        <p:txBody>
          <a:bodyPr/>
          <a:lstStyle/>
          <a:p>
            <a:r>
              <a:rPr lang="en-US" dirty="0"/>
              <a:t>Common Table Expressions (CTE)s</a:t>
            </a:r>
          </a:p>
        </p:txBody>
      </p:sp>
      <p:sp>
        <p:nvSpPr>
          <p:cNvPr id="3" name="Text Placeholder 2">
            <a:extLst>
              <a:ext uri="{FF2B5EF4-FFF2-40B4-BE49-F238E27FC236}">
                <a16:creationId xmlns:a16="http://schemas.microsoft.com/office/drawing/2014/main" id="{3CF9F4C9-4F76-684C-9E22-94D3C1BB60B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378AFCF-6DDE-7544-A913-14806E64802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51</a:t>
            </a:fld>
            <a:endParaRPr lang="en-US"/>
          </a:p>
        </p:txBody>
      </p:sp>
    </p:spTree>
    <p:extLst>
      <p:ext uri="{BB962C8B-B14F-4D97-AF65-F5344CB8AC3E}">
        <p14:creationId xmlns:p14="http://schemas.microsoft.com/office/powerpoint/2010/main" val="5680040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42854-4C98-CC4C-AEE6-6F71B1B2C9B4}"/>
              </a:ext>
            </a:extLst>
          </p:cNvPr>
          <p:cNvSpPr>
            <a:spLocks noGrp="1"/>
          </p:cNvSpPr>
          <p:nvPr>
            <p:ph type="title"/>
          </p:nvPr>
        </p:nvSpPr>
        <p:spPr/>
        <p:txBody>
          <a:bodyPr/>
          <a:lstStyle/>
          <a:p>
            <a:r>
              <a:rPr lang="en-US" dirty="0"/>
              <a:t>Hierarchal Data - Recursive CTE example</a:t>
            </a:r>
          </a:p>
        </p:txBody>
      </p:sp>
      <p:sp>
        <p:nvSpPr>
          <p:cNvPr id="4" name="Slide Number Placeholder 3">
            <a:extLst>
              <a:ext uri="{FF2B5EF4-FFF2-40B4-BE49-F238E27FC236}">
                <a16:creationId xmlns:a16="http://schemas.microsoft.com/office/drawing/2014/main" id="{CABF32E6-55E8-5947-AACA-BEE383F4287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52</a:t>
            </a:fld>
            <a:endParaRPr lang="en-US"/>
          </a:p>
        </p:txBody>
      </p:sp>
      <p:sp>
        <p:nvSpPr>
          <p:cNvPr id="5" name="Rectangle 4">
            <a:extLst>
              <a:ext uri="{FF2B5EF4-FFF2-40B4-BE49-F238E27FC236}">
                <a16:creationId xmlns:a16="http://schemas.microsoft.com/office/drawing/2014/main" id="{215500A0-7841-8646-8394-EBD356C3B14C}"/>
              </a:ext>
            </a:extLst>
          </p:cNvPr>
          <p:cNvSpPr/>
          <p:nvPr/>
        </p:nvSpPr>
        <p:spPr>
          <a:xfrm>
            <a:off x="550559" y="1601556"/>
            <a:ext cx="10789440" cy="5104043"/>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086E241-1A6D-6F46-BFE8-BA6C5CDE3525}"/>
              </a:ext>
            </a:extLst>
          </p:cNvPr>
          <p:cNvSpPr/>
          <p:nvPr/>
        </p:nvSpPr>
        <p:spPr>
          <a:xfrm>
            <a:off x="1191332" y="1696471"/>
            <a:ext cx="10565700" cy="4893647"/>
          </a:xfrm>
          <a:prstGeom prst="rect">
            <a:avLst/>
          </a:prstGeom>
        </p:spPr>
        <p:txBody>
          <a:bodyPr wrap="square">
            <a:spAutoFit/>
          </a:bodyPr>
          <a:lstStyle/>
          <a:p>
            <a:r>
              <a:rPr lang="en-US" sz="1600" dirty="0">
                <a:solidFill>
                  <a:srgbClr val="999988"/>
                </a:solidFill>
                <a:latin typeface="Helvetica Neue Light" panose="02000403000000020004" pitchFamily="2" charset="0"/>
                <a:ea typeface="Helvetica Neue Light" panose="02000403000000020004" pitchFamily="2" charset="0"/>
              </a:rPr>
              <a:t>-- This is the WITH clause, of course.</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with</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recursive</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managers</a:t>
            </a:r>
            <a:r>
              <a:rPr lang="en-US" sz="1600" dirty="0">
                <a:latin typeface="Helvetica Neue Light" panose="02000403000000020004" pitchFamily="2" charset="0"/>
                <a:ea typeface="Helvetica Neue Light" panose="02000403000000020004" pitchFamily="2" charset="0"/>
              </a:rPr>
              <a:t> </a:t>
            </a:r>
          </a:p>
          <a:p>
            <a:r>
              <a:rPr lang="en-US" sz="1600" dirty="0">
                <a:solidFill>
                  <a:srgbClr val="999988"/>
                </a:solidFill>
                <a:latin typeface="Helvetica Neue Light" panose="02000403000000020004" pitchFamily="2" charset="0"/>
                <a:ea typeface="Helvetica Neue Light" panose="02000403000000020004" pitchFamily="2" charset="0"/>
              </a:rPr>
              <a:t>	-- Column names for the "view"/CTE</a:t>
            </a:r>
            <a:r>
              <a:rPr lang="en-US" sz="1600" dirty="0">
                <a:latin typeface="Helvetica Neue Light" panose="02000403000000020004" pitchFamily="2" charset="0"/>
                <a:ea typeface="Helvetica Neue Light" panose="02000403000000020004" pitchFamily="2" charset="0"/>
              </a:rPr>
              <a:t> </a:t>
            </a:r>
          </a:p>
          <a:p>
            <a:r>
              <a:rPr lang="en-US" sz="1600" dirty="0">
                <a:solidFill>
                  <a:srgbClr val="404040"/>
                </a:solidFill>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indent</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employee_title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          as</a:t>
            </a:r>
            <a:r>
              <a:rPr lang="en-US" sz="1600" dirty="0">
                <a:latin typeface="Helvetica Neue Light" panose="02000403000000020004" pitchFamily="2" charset="0"/>
                <a:ea typeface="Helvetica Neue Light" panose="02000403000000020004" pitchFamily="2" charset="0"/>
              </a:rPr>
              <a:t> </a:t>
            </a:r>
          </a:p>
          <a:p>
            <a:r>
              <a:rPr lang="en-US" sz="1600" dirty="0">
                <a:solidFill>
                  <a:srgbClr val="999988"/>
                </a:solidFill>
                <a:latin typeface="Helvetica Neue Light" panose="02000403000000020004" pitchFamily="2" charset="0"/>
                <a:ea typeface="Helvetica Neue Light" panose="02000403000000020004" pitchFamily="2" charset="0"/>
              </a:rPr>
              <a:t>	-- Common Table Expression</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999988"/>
                </a:solidFill>
                <a:latin typeface="Helvetica Neue Light" panose="02000403000000020004" pitchFamily="2" charset="0"/>
                <a:ea typeface="Helvetica Neue Light" panose="02000403000000020004" pitchFamily="2" charset="0"/>
              </a:rPr>
              <a:t>-- Anchor Clause</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indent</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title</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employee_title</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from</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employees</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where</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title</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'President’</a:t>
            </a:r>
            <a:r>
              <a:rPr lang="en-US" sz="1600" dirty="0">
                <a:latin typeface="Helvetica Neue Light" panose="02000403000000020004" pitchFamily="2" charset="0"/>
                <a:ea typeface="Helvetica Neue Light" panose="02000403000000020004" pitchFamily="2" charset="0"/>
              </a:rPr>
              <a:t> </a:t>
            </a:r>
          </a:p>
          <a:p>
            <a:pPr lvl="1"/>
            <a:endParaRPr lang="en-US" sz="400" dirty="0">
              <a:solidFill>
                <a:srgbClr val="088A08"/>
              </a:solidFill>
              <a:latin typeface="Helvetica Neue Light" panose="02000403000000020004" pitchFamily="2" charset="0"/>
              <a:ea typeface="Helvetica Neue Light" panose="02000403000000020004" pitchFamily="2" charset="0"/>
            </a:endParaRPr>
          </a:p>
          <a:p>
            <a:pPr lvl="1"/>
            <a:r>
              <a:rPr lang="en-US" sz="1600" dirty="0">
                <a:solidFill>
                  <a:srgbClr val="088A08"/>
                </a:solidFill>
                <a:latin typeface="Helvetica Neue Light" panose="02000403000000020004" pitchFamily="2" charset="0"/>
                <a:ea typeface="Helvetica Neue Light" panose="02000403000000020004" pitchFamily="2" charset="0"/>
              </a:rPr>
              <a:t>union</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all</a:t>
            </a:r>
            <a:r>
              <a:rPr lang="en-US" sz="1600" dirty="0">
                <a:latin typeface="Helvetica Neue Light" panose="02000403000000020004" pitchFamily="2" charset="0"/>
                <a:ea typeface="Helvetica Neue Light" panose="02000403000000020004" pitchFamily="2" charset="0"/>
              </a:rPr>
              <a:t> </a:t>
            </a:r>
          </a:p>
          <a:p>
            <a:pPr lvl="1"/>
            <a:endParaRPr lang="en-US" sz="400" dirty="0">
              <a:solidFill>
                <a:srgbClr val="999988"/>
              </a:solidFill>
              <a:latin typeface="Helvetica Neue Light" panose="02000403000000020004" pitchFamily="2" charset="0"/>
              <a:ea typeface="Helvetica Neue Light" panose="02000403000000020004" pitchFamily="2" charset="0"/>
            </a:endParaRPr>
          </a:p>
          <a:p>
            <a:pPr lvl="1"/>
            <a:r>
              <a:rPr lang="en-US" sz="1600" dirty="0">
                <a:solidFill>
                  <a:srgbClr val="999988"/>
                </a:solidFill>
                <a:latin typeface="Helvetica Neue Light" panose="02000403000000020004" pitchFamily="2" charset="0"/>
                <a:ea typeface="Helvetica Neue Light" panose="02000403000000020004" pitchFamily="2" charset="0"/>
              </a:rPr>
              <a:t>-- Recursive Clause</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indent</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00000"/>
                </a:solidFill>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title</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from</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employees</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join</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managers</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on</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999988"/>
                </a:solidFill>
                <a:latin typeface="Helvetica Neue Light" panose="02000403000000020004" pitchFamily="2" charset="0"/>
                <a:ea typeface="Helvetica Neue Light" panose="02000403000000020004" pitchFamily="2" charset="0"/>
              </a:rPr>
              <a:t>-- This is the "main select".</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indent</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employee_title</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title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from</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managers</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endParaRPr lang="en-US" sz="1600" dirty="0">
              <a:latin typeface="Helvetica Neue Light" panose="02000403000000020004" pitchFamily="2" charset="0"/>
              <a:ea typeface="Helvetica Neue Light" panose="02000403000000020004" pitchFamily="2" charset="0"/>
            </a:endParaRPr>
          </a:p>
        </p:txBody>
      </p:sp>
      <p:pic>
        <p:nvPicPr>
          <p:cNvPr id="7" name="Picture 6">
            <a:extLst>
              <a:ext uri="{FF2B5EF4-FFF2-40B4-BE49-F238E27FC236}">
                <a16:creationId xmlns:a16="http://schemas.microsoft.com/office/drawing/2014/main" id="{0E46F967-58A5-4A4B-B6FC-06EEE8385303}"/>
              </a:ext>
            </a:extLst>
          </p:cNvPr>
          <p:cNvPicPr>
            <a:picLocks noChangeAspect="1"/>
          </p:cNvPicPr>
          <p:nvPr/>
        </p:nvPicPr>
        <p:blipFill>
          <a:blip r:embed="rId3"/>
          <a:stretch>
            <a:fillRect/>
          </a:stretch>
        </p:blipFill>
        <p:spPr>
          <a:xfrm>
            <a:off x="148620" y="1384380"/>
            <a:ext cx="803878" cy="722675"/>
          </a:xfrm>
          <a:prstGeom prst="rect">
            <a:avLst/>
          </a:prstGeom>
        </p:spPr>
      </p:pic>
      <p:pic>
        <p:nvPicPr>
          <p:cNvPr id="9" name="Picture 8">
            <a:extLst>
              <a:ext uri="{FF2B5EF4-FFF2-40B4-BE49-F238E27FC236}">
                <a16:creationId xmlns:a16="http://schemas.microsoft.com/office/drawing/2014/main" id="{5911CC99-CEE3-4D45-AF2D-037E01DBA43E}"/>
              </a:ext>
            </a:extLst>
          </p:cNvPr>
          <p:cNvPicPr>
            <a:picLocks noChangeAspect="1"/>
          </p:cNvPicPr>
          <p:nvPr/>
        </p:nvPicPr>
        <p:blipFill>
          <a:blip r:embed="rId4"/>
          <a:stretch>
            <a:fillRect/>
          </a:stretch>
        </p:blipFill>
        <p:spPr>
          <a:xfrm>
            <a:off x="8118717" y="1092711"/>
            <a:ext cx="3638315" cy="3638315"/>
          </a:xfrm>
          <a:prstGeom prst="rect">
            <a:avLst/>
          </a:prstGeom>
        </p:spPr>
      </p:pic>
    </p:spTree>
    <p:extLst>
      <p:ext uri="{BB962C8B-B14F-4D97-AF65-F5344CB8AC3E}">
        <p14:creationId xmlns:p14="http://schemas.microsoft.com/office/powerpoint/2010/main" val="2165044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8B2-967E-F44C-A096-85E8996C28B6}"/>
              </a:ext>
            </a:extLst>
          </p:cNvPr>
          <p:cNvSpPr>
            <a:spLocks noGrp="1"/>
          </p:cNvSpPr>
          <p:nvPr>
            <p:ph type="title"/>
          </p:nvPr>
        </p:nvSpPr>
        <p:spPr/>
        <p:txBody>
          <a:bodyPr/>
          <a:lstStyle/>
          <a:p>
            <a:r>
              <a:rPr lang="en-US" dirty="0"/>
              <a:t>Confused? ASK QUESTIONS</a:t>
            </a:r>
          </a:p>
        </p:txBody>
      </p:sp>
      <p:sp>
        <p:nvSpPr>
          <p:cNvPr id="4" name="Slide Number Placeholder 3">
            <a:extLst>
              <a:ext uri="{FF2B5EF4-FFF2-40B4-BE49-F238E27FC236}">
                <a16:creationId xmlns:a16="http://schemas.microsoft.com/office/drawing/2014/main" id="{FD590DF5-997F-E24A-84BA-0ED7B73204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53</a:t>
            </a:fld>
            <a:endParaRPr lang="en-US"/>
          </a:p>
        </p:txBody>
      </p:sp>
      <p:pic>
        <p:nvPicPr>
          <p:cNvPr id="3" name="Picture 2">
            <a:extLst>
              <a:ext uri="{FF2B5EF4-FFF2-40B4-BE49-F238E27FC236}">
                <a16:creationId xmlns:a16="http://schemas.microsoft.com/office/drawing/2014/main" id="{83E8CC0C-110B-2B41-90DC-A79B804272A0}"/>
              </a:ext>
            </a:extLst>
          </p:cNvPr>
          <p:cNvPicPr>
            <a:picLocks noChangeAspect="1"/>
          </p:cNvPicPr>
          <p:nvPr/>
        </p:nvPicPr>
        <p:blipFill>
          <a:blip r:embed="rId3"/>
          <a:stretch>
            <a:fillRect/>
          </a:stretch>
        </p:blipFill>
        <p:spPr>
          <a:xfrm>
            <a:off x="3474720" y="861699"/>
            <a:ext cx="5974080" cy="5974080"/>
          </a:xfrm>
          <a:prstGeom prst="rect">
            <a:avLst/>
          </a:prstGeom>
        </p:spPr>
      </p:pic>
    </p:spTree>
    <p:extLst>
      <p:ext uri="{BB962C8B-B14F-4D97-AF65-F5344CB8AC3E}">
        <p14:creationId xmlns:p14="http://schemas.microsoft.com/office/powerpoint/2010/main" val="8248965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Lab4</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54</a:t>
            </a:fld>
            <a:endParaRPr lang="en-US"/>
          </a:p>
        </p:txBody>
      </p:sp>
      <p:pic>
        <p:nvPicPr>
          <p:cNvPr id="3" name="Picture 2">
            <a:extLst>
              <a:ext uri="{FF2B5EF4-FFF2-40B4-BE49-F238E27FC236}">
                <a16:creationId xmlns:a16="http://schemas.microsoft.com/office/drawing/2014/main" id="{9E3DCDB3-4EE7-7247-96CC-01514E89A03C}"/>
              </a:ext>
            </a:extLst>
          </p:cNvPr>
          <p:cNvPicPr>
            <a:picLocks noChangeAspect="1"/>
          </p:cNvPicPr>
          <p:nvPr/>
        </p:nvPicPr>
        <p:blipFill>
          <a:blip r:embed="rId3"/>
          <a:stretch>
            <a:fillRect/>
          </a:stretch>
        </p:blipFill>
        <p:spPr>
          <a:xfrm>
            <a:off x="1538867" y="1627237"/>
            <a:ext cx="3495288" cy="3495288"/>
          </a:xfrm>
          <a:prstGeom prst="rect">
            <a:avLst/>
          </a:prstGeom>
        </p:spPr>
      </p:pic>
      <p:pic>
        <p:nvPicPr>
          <p:cNvPr id="6" name="Picture 5">
            <a:extLst>
              <a:ext uri="{FF2B5EF4-FFF2-40B4-BE49-F238E27FC236}">
                <a16:creationId xmlns:a16="http://schemas.microsoft.com/office/drawing/2014/main" id="{F5D3A41B-BC57-2040-8D12-2BC9DBB7D472}"/>
              </a:ext>
            </a:extLst>
          </p:cNvPr>
          <p:cNvPicPr>
            <a:picLocks noChangeAspect="1"/>
          </p:cNvPicPr>
          <p:nvPr/>
        </p:nvPicPr>
        <p:blipFill>
          <a:blip r:embed="rId4"/>
          <a:stretch>
            <a:fillRect/>
          </a:stretch>
        </p:blipFill>
        <p:spPr>
          <a:xfrm>
            <a:off x="8161762" y="3969835"/>
            <a:ext cx="3035411" cy="2384966"/>
          </a:xfrm>
          <a:prstGeom prst="rect">
            <a:avLst/>
          </a:prstGeom>
        </p:spPr>
      </p:pic>
      <p:sp>
        <p:nvSpPr>
          <p:cNvPr id="7" name="Freeform 6">
            <a:extLst>
              <a:ext uri="{FF2B5EF4-FFF2-40B4-BE49-F238E27FC236}">
                <a16:creationId xmlns:a16="http://schemas.microsoft.com/office/drawing/2014/main" id="{A4ECE49D-9D7E-4E4E-ADA6-A66A9D6FFB69}"/>
              </a:ext>
            </a:extLst>
          </p:cNvPr>
          <p:cNvSpPr/>
          <p:nvPr/>
        </p:nvSpPr>
        <p:spPr>
          <a:xfrm>
            <a:off x="4708704" y="1994053"/>
            <a:ext cx="4474538" cy="3993932"/>
          </a:xfrm>
          <a:custGeom>
            <a:avLst/>
            <a:gdLst>
              <a:gd name="connsiteX0" fmla="*/ 0 w 4474538"/>
              <a:gd name="connsiteY0" fmla="*/ 1719083 h 3993932"/>
              <a:gd name="connsiteX1" fmla="*/ 970156 w 4474538"/>
              <a:gd name="connsiteY1" fmla="*/ 1150371 h 3993932"/>
              <a:gd name="connsiteX2" fmla="*/ 1271239 w 4474538"/>
              <a:gd name="connsiteY2" fmla="*/ 157912 h 3993932"/>
              <a:gd name="connsiteX3" fmla="*/ 2486722 w 4474538"/>
              <a:gd name="connsiteY3" fmla="*/ 68702 h 3993932"/>
              <a:gd name="connsiteX4" fmla="*/ 3233854 w 4474538"/>
              <a:gd name="connsiteY4" fmla="*/ 826985 h 3993932"/>
              <a:gd name="connsiteX5" fmla="*/ 2631688 w 4474538"/>
              <a:gd name="connsiteY5" fmla="*/ 1261883 h 3993932"/>
              <a:gd name="connsiteX6" fmla="*/ 2330605 w 4474538"/>
              <a:gd name="connsiteY6" fmla="*/ 626263 h 3993932"/>
              <a:gd name="connsiteX7" fmla="*/ 3334215 w 4474538"/>
              <a:gd name="connsiteY7" fmla="*/ 358634 h 3993932"/>
              <a:gd name="connsiteX8" fmla="*/ 4460488 w 4474538"/>
              <a:gd name="connsiteY8" fmla="*/ 1496058 h 3993932"/>
              <a:gd name="connsiteX9" fmla="*/ 2509024 w 4474538"/>
              <a:gd name="connsiteY9" fmla="*/ 2756146 h 3993932"/>
              <a:gd name="connsiteX10" fmla="*/ 1773044 w 4474538"/>
              <a:gd name="connsiteY10" fmla="*/ 3704000 h 3993932"/>
              <a:gd name="connsiteX11" fmla="*/ 2921619 w 4474538"/>
              <a:gd name="connsiteY11" fmla="*/ 3993932 h 3993932"/>
              <a:gd name="connsiteX12" fmla="*/ 2921619 w 4474538"/>
              <a:gd name="connsiteY12" fmla="*/ 3993932 h 39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4538" h="3993932">
                <a:moveTo>
                  <a:pt x="0" y="1719083"/>
                </a:moveTo>
                <a:cubicBezTo>
                  <a:pt x="379141" y="1564824"/>
                  <a:pt x="758283" y="1410566"/>
                  <a:pt x="970156" y="1150371"/>
                </a:cubicBezTo>
                <a:cubicBezTo>
                  <a:pt x="1182029" y="890176"/>
                  <a:pt x="1018478" y="338190"/>
                  <a:pt x="1271239" y="157912"/>
                </a:cubicBezTo>
                <a:cubicBezTo>
                  <a:pt x="1524000" y="-22366"/>
                  <a:pt x="2159620" y="-42810"/>
                  <a:pt x="2486722" y="68702"/>
                </a:cubicBezTo>
                <a:cubicBezTo>
                  <a:pt x="2813825" y="180214"/>
                  <a:pt x="3209693" y="628121"/>
                  <a:pt x="3233854" y="826985"/>
                </a:cubicBezTo>
                <a:cubicBezTo>
                  <a:pt x="3258015" y="1025849"/>
                  <a:pt x="2782229" y="1295337"/>
                  <a:pt x="2631688" y="1261883"/>
                </a:cubicBezTo>
                <a:cubicBezTo>
                  <a:pt x="2481147" y="1228429"/>
                  <a:pt x="2213517" y="776804"/>
                  <a:pt x="2330605" y="626263"/>
                </a:cubicBezTo>
                <a:cubicBezTo>
                  <a:pt x="2447693" y="475722"/>
                  <a:pt x="2979235" y="213668"/>
                  <a:pt x="3334215" y="358634"/>
                </a:cubicBezTo>
                <a:cubicBezTo>
                  <a:pt x="3689195" y="503600"/>
                  <a:pt x="4598020" y="1096473"/>
                  <a:pt x="4460488" y="1496058"/>
                </a:cubicBezTo>
                <a:cubicBezTo>
                  <a:pt x="4322956" y="1895643"/>
                  <a:pt x="2956931" y="2388156"/>
                  <a:pt x="2509024" y="2756146"/>
                </a:cubicBezTo>
                <a:cubicBezTo>
                  <a:pt x="2061117" y="3124136"/>
                  <a:pt x="1704278" y="3497702"/>
                  <a:pt x="1773044" y="3704000"/>
                </a:cubicBezTo>
                <a:cubicBezTo>
                  <a:pt x="1841810" y="3910298"/>
                  <a:pt x="2921619" y="3993932"/>
                  <a:pt x="2921619" y="3993932"/>
                </a:cubicBezTo>
                <a:lnTo>
                  <a:pt x="2921619" y="3993932"/>
                </a:ln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318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C314-2887-0140-B9ED-22962EA72DFF}"/>
              </a:ext>
            </a:extLst>
          </p:cNvPr>
          <p:cNvSpPr>
            <a:spLocks noGrp="1"/>
          </p:cNvSpPr>
          <p:nvPr>
            <p:ph type="title"/>
          </p:nvPr>
        </p:nvSpPr>
        <p:spPr/>
        <p:txBody>
          <a:bodyPr/>
          <a:lstStyle/>
          <a:p>
            <a:r>
              <a:rPr lang="en-US" dirty="0"/>
              <a:t>Seeks vs Scans</a:t>
            </a:r>
          </a:p>
        </p:txBody>
      </p:sp>
      <p:sp>
        <p:nvSpPr>
          <p:cNvPr id="4" name="Slide Number Placeholder 3">
            <a:extLst>
              <a:ext uri="{FF2B5EF4-FFF2-40B4-BE49-F238E27FC236}">
                <a16:creationId xmlns:a16="http://schemas.microsoft.com/office/drawing/2014/main" id="{05222052-B613-A445-A409-127EF5141C2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a:t>
            </a:fld>
            <a:endParaRPr lang="en-US"/>
          </a:p>
        </p:txBody>
      </p:sp>
    </p:spTree>
    <p:extLst>
      <p:ext uri="{BB962C8B-B14F-4D97-AF65-F5344CB8AC3E}">
        <p14:creationId xmlns:p14="http://schemas.microsoft.com/office/powerpoint/2010/main" val="2199879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Persisted Query Results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231652" y="1392730"/>
            <a:ext cx="10515861" cy="4680000"/>
          </a:xfrm>
        </p:spPr>
        <p:txBody>
          <a:bodyPr/>
          <a:lstStyle/>
          <a:p>
            <a:r>
              <a:rPr lang="en-US" dirty="0"/>
              <a:t>When a query is executed, the result is persisted (i.e. cached) for a period (currently 24 hours). At the end of the time period, the result is purged from the system</a:t>
            </a:r>
          </a:p>
          <a:p>
            <a:pPr lvl="1">
              <a:buFont typeface="Wingdings" pitchFamily="2" charset="2"/>
              <a:buChar char="Ø"/>
            </a:pPr>
            <a:r>
              <a:rPr lang="en-US" dirty="0"/>
              <a:t>Snowflake uses persisted query results to avoid re-generating results when nothing has changed </a:t>
            </a:r>
          </a:p>
          <a:p>
            <a:pPr lvl="1">
              <a:buFont typeface="Wingdings" pitchFamily="2" charset="2"/>
              <a:buChar char="Ø"/>
            </a:pPr>
            <a:r>
              <a:rPr lang="en-US" dirty="0"/>
              <a:t>you can perform further processing on the result of a query that you’ve already run</a:t>
            </a:r>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pic>
        <p:nvPicPr>
          <p:cNvPr id="6" name="Picture 5">
            <a:extLst>
              <a:ext uri="{FF2B5EF4-FFF2-40B4-BE49-F238E27FC236}">
                <a16:creationId xmlns:a16="http://schemas.microsoft.com/office/drawing/2014/main" id="{B03ACA74-6005-064D-A467-DB31B4A98A5F}"/>
              </a:ext>
            </a:extLst>
          </p:cNvPr>
          <p:cNvPicPr>
            <a:picLocks noChangeAspect="1"/>
          </p:cNvPicPr>
          <p:nvPr/>
        </p:nvPicPr>
        <p:blipFill>
          <a:blip r:embed="rId3"/>
          <a:stretch>
            <a:fillRect/>
          </a:stretch>
        </p:blipFill>
        <p:spPr>
          <a:xfrm>
            <a:off x="10215342" y="1572478"/>
            <a:ext cx="2030312" cy="2160252"/>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318617FE-80C1-9546-A071-651FA9BE9735}"/>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tretch>
            <a:fillRect/>
          </a:stretch>
        </p:blipFill>
        <p:spPr>
          <a:xfrm>
            <a:off x="582450" y="3935620"/>
            <a:ext cx="5247126" cy="2764183"/>
          </a:xfrm>
          <a:prstGeom prst="rect">
            <a:avLst/>
          </a:prstGeom>
        </p:spPr>
      </p:pic>
      <p:pic>
        <p:nvPicPr>
          <p:cNvPr id="10" name="Picture 9" descr="A screenshot of a social media post&#10;&#10;Description automatically generated">
            <a:extLst>
              <a:ext uri="{FF2B5EF4-FFF2-40B4-BE49-F238E27FC236}">
                <a16:creationId xmlns:a16="http://schemas.microsoft.com/office/drawing/2014/main" id="{DDBC469D-BD13-5644-8B54-7853650EAEB0}"/>
              </a:ext>
            </a:extLst>
          </p:cNvPr>
          <p:cNvPicPr>
            <a:picLocks noChangeAspect="1"/>
          </p:cNvPicPr>
          <p:nvPr/>
        </p:nvPicPr>
        <p:blipFill>
          <a:blip r:embed="rId6">
            <a:extLst>
              <a:ext uri="{BEBA8EAE-BF5A-486C-A8C5-ECC9F3942E4B}">
                <a14:imgProps xmlns:a14="http://schemas.microsoft.com/office/drawing/2010/main">
                  <a14:imgLayer r:embed="rId7">
                    <a14:imgEffect>
                      <a14:saturation sat="200000"/>
                    </a14:imgEffect>
                  </a14:imgLayer>
                </a14:imgProps>
              </a:ext>
              <a:ext uri="{28A0092B-C50C-407E-A947-70E740481C1C}">
                <a14:useLocalDpi xmlns:a14="http://schemas.microsoft.com/office/drawing/2010/main" val="0"/>
              </a:ext>
            </a:extLst>
          </a:blip>
          <a:stretch>
            <a:fillRect/>
          </a:stretch>
        </p:blipFill>
        <p:spPr>
          <a:xfrm>
            <a:off x="6853514" y="3922367"/>
            <a:ext cx="4432807" cy="2764184"/>
          </a:xfrm>
          <a:prstGeom prst="rect">
            <a:avLst/>
          </a:prstGeom>
        </p:spPr>
      </p:pic>
    </p:spTree>
    <p:extLst>
      <p:ext uri="{BB962C8B-B14F-4D97-AF65-F5344CB8AC3E}">
        <p14:creationId xmlns:p14="http://schemas.microsoft.com/office/powerpoint/2010/main" val="896991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Estimating Approximate Values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237304" y="1321361"/>
            <a:ext cx="11232000" cy="4680000"/>
          </a:xfrm>
        </p:spPr>
        <p:txBody>
          <a:bodyPr/>
          <a:lstStyle/>
          <a:p>
            <a:r>
              <a:rPr lang="en-US" dirty="0"/>
              <a:t>Estimating Values</a:t>
            </a:r>
          </a:p>
          <a:p>
            <a:pPr lvl="1">
              <a:buFont typeface="Wingdings" pitchFamily="2" charset="2"/>
              <a:buChar char="Ø"/>
            </a:pPr>
            <a:r>
              <a:rPr lang="en-US" dirty="0"/>
              <a:t>Snowflake uses the Space-Saving algorithm, a space and time efficient way of estimating approximate frequent values in data sets</a:t>
            </a:r>
          </a:p>
          <a:p>
            <a:endParaRPr lang="en-US" dirty="0"/>
          </a:p>
          <a:p>
            <a:endParaRPr lang="en-US" dirty="0"/>
          </a:p>
          <a:p>
            <a:endParaRPr lang="en-US" dirty="0"/>
          </a:p>
          <a:p>
            <a:pPr lvl="1">
              <a:buFont typeface="Wingdings" pitchFamily="2" charset="2"/>
              <a:buChar char="Ø"/>
            </a:pPr>
            <a:r>
              <a:rPr lang="en-US" dirty="0"/>
              <a:t>Snowflake uses the t-Digest algorithm, a space and time efficient way of estimating approximate percentile values in data sets.</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pic>
        <p:nvPicPr>
          <p:cNvPr id="5" name="Picture 4">
            <a:extLst>
              <a:ext uri="{FF2B5EF4-FFF2-40B4-BE49-F238E27FC236}">
                <a16:creationId xmlns:a16="http://schemas.microsoft.com/office/drawing/2014/main" id="{F0847CC2-A30C-ED45-A33C-255D84411678}"/>
              </a:ext>
            </a:extLst>
          </p:cNvPr>
          <p:cNvPicPr>
            <a:picLocks noChangeAspect="1"/>
          </p:cNvPicPr>
          <p:nvPr/>
        </p:nvPicPr>
        <p:blipFill>
          <a:blip r:embed="rId3"/>
          <a:stretch>
            <a:fillRect/>
          </a:stretch>
        </p:blipFill>
        <p:spPr>
          <a:xfrm>
            <a:off x="6730156" y="458143"/>
            <a:ext cx="2540000" cy="1547813"/>
          </a:xfrm>
          <a:prstGeom prst="rect">
            <a:avLst/>
          </a:prstGeom>
        </p:spPr>
      </p:pic>
      <p:pic>
        <p:nvPicPr>
          <p:cNvPr id="7" name="Picture 6">
            <a:extLst>
              <a:ext uri="{FF2B5EF4-FFF2-40B4-BE49-F238E27FC236}">
                <a16:creationId xmlns:a16="http://schemas.microsoft.com/office/drawing/2014/main" id="{195F0874-96DA-3E4B-84A7-540561D469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696" y="2650862"/>
            <a:ext cx="11432776" cy="1157780"/>
          </a:xfrm>
          <a:prstGeom prst="rect">
            <a:avLst/>
          </a:prstGeom>
        </p:spPr>
      </p:pic>
      <p:pic>
        <p:nvPicPr>
          <p:cNvPr id="9" name="Picture 8">
            <a:extLst>
              <a:ext uri="{FF2B5EF4-FFF2-40B4-BE49-F238E27FC236}">
                <a16:creationId xmlns:a16="http://schemas.microsoft.com/office/drawing/2014/main" id="{7B4729D1-7A97-BD42-BA02-CC3340FBCC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100" y="4734638"/>
            <a:ext cx="11327967" cy="1157780"/>
          </a:xfrm>
          <a:prstGeom prst="rect">
            <a:avLst/>
          </a:prstGeom>
        </p:spPr>
      </p:pic>
    </p:spTree>
    <p:extLst>
      <p:ext uri="{BB962C8B-B14F-4D97-AF65-F5344CB8AC3E}">
        <p14:creationId xmlns:p14="http://schemas.microsoft.com/office/powerpoint/2010/main" val="3058745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Estimating with </a:t>
            </a:r>
            <a:r>
              <a:rPr lang="en-US" dirty="0" err="1"/>
              <a:t>HyperLogLog</a:t>
            </a:r>
            <a:r>
              <a:rPr lang="en-US" dirty="0"/>
              <a:t> (HLL)</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166063" y="1379478"/>
            <a:ext cx="11590969" cy="4680000"/>
          </a:xfrm>
        </p:spPr>
        <p:txBody>
          <a:bodyPr/>
          <a:lstStyle/>
          <a:p>
            <a:r>
              <a:rPr lang="en-US" dirty="0" err="1"/>
              <a:t>HyperLogLog</a:t>
            </a:r>
            <a:r>
              <a:rPr lang="en-US" dirty="0"/>
              <a:t> is used to estimate the approximate number of distinct values in a data set</a:t>
            </a:r>
          </a:p>
          <a:p>
            <a:pPr lvl="1">
              <a:buFont typeface="Wingdings" pitchFamily="2" charset="2"/>
              <a:buChar char="Ø"/>
            </a:pPr>
            <a:r>
              <a:rPr lang="en-US" dirty="0"/>
              <a:t>HLL can be used in place of </a:t>
            </a:r>
            <a:r>
              <a:rPr lang="en-US" dirty="0">
                <a:hlinkClick r:id="rId3"/>
              </a:rPr>
              <a:t>COUNT(DISTINCT …)</a:t>
            </a:r>
            <a:r>
              <a:rPr lang="en-US" dirty="0"/>
              <a:t> in situations where estimating cardinality is acceptable</a:t>
            </a:r>
          </a:p>
          <a:p>
            <a:pPr marL="546100" lvl="1" indent="0">
              <a:buNone/>
            </a:pPr>
            <a:endParaRPr lang="en-US" dirty="0"/>
          </a:p>
          <a:p>
            <a:pPr lvl="1">
              <a:buFont typeface="Wingdings" pitchFamily="2" charset="2"/>
              <a:buChar char="v"/>
            </a:pPr>
            <a:r>
              <a:rPr lang="en-US" b="1" dirty="0"/>
              <a:t>HLL </a:t>
            </a:r>
            <a:r>
              <a:rPr lang="en-US" sz="2000" dirty="0"/>
              <a:t>Returns an approximate distinct cardinality of the input</a:t>
            </a:r>
            <a:endParaRPr lang="en-US" dirty="0"/>
          </a:p>
          <a:p>
            <a:pPr lvl="1">
              <a:buFont typeface="Wingdings" pitchFamily="2" charset="2"/>
              <a:buChar char="v"/>
            </a:pPr>
            <a:r>
              <a:rPr lang="en-US" b="1" dirty="0"/>
              <a:t>HLL_ACCUMULATE </a:t>
            </a:r>
            <a:r>
              <a:rPr lang="en-US" sz="2000" dirty="0"/>
              <a:t>Skips the final estimation step and returns the HLL state at the end of an aggregation.</a:t>
            </a:r>
          </a:p>
          <a:p>
            <a:pPr lvl="1">
              <a:buFont typeface="Wingdings" pitchFamily="2" charset="2"/>
              <a:buChar char="v"/>
            </a:pPr>
            <a:r>
              <a:rPr lang="en-US" b="1" dirty="0"/>
              <a:t>HLL_COMBINE</a:t>
            </a:r>
            <a:r>
              <a:rPr lang="en-US" dirty="0"/>
              <a:t> </a:t>
            </a:r>
            <a:r>
              <a:rPr lang="en-US" sz="2000" dirty="0"/>
              <a:t>Combines (i.e. merges) input states into a single output state</a:t>
            </a:r>
          </a:p>
          <a:p>
            <a:pPr lvl="1">
              <a:buFont typeface="Wingdings" pitchFamily="2" charset="2"/>
              <a:buChar char="v"/>
            </a:pPr>
            <a:r>
              <a:rPr lang="en-US" b="1" dirty="0"/>
              <a:t>HLL_ESTIMATE</a:t>
            </a:r>
            <a:r>
              <a:rPr lang="en-US" dirty="0"/>
              <a:t> </a:t>
            </a:r>
            <a:r>
              <a:rPr lang="en-US" sz="2000" dirty="0"/>
              <a:t>Computes a cardinality estimate of a HLL state produced by HLL_ACCUMULATE and HLL_COMBINE</a:t>
            </a:r>
            <a:endParaRPr lang="en-US" dirty="0"/>
          </a:p>
          <a:p>
            <a:pPr lvl="1">
              <a:buFont typeface="Wingdings" pitchFamily="2" charset="2"/>
              <a:buChar char="v"/>
            </a:pPr>
            <a:r>
              <a:rPr lang="en-US" b="1" dirty="0"/>
              <a:t>HLL_EXPORT</a:t>
            </a:r>
            <a:r>
              <a:rPr lang="en-US" dirty="0"/>
              <a:t> </a:t>
            </a:r>
            <a:r>
              <a:rPr lang="en-US" sz="2000" dirty="0"/>
              <a:t>Converts HLL states from BINARY format to an OBJECT (which can then be printed and exported as JSON).</a:t>
            </a:r>
          </a:p>
          <a:p>
            <a:pPr lvl="1">
              <a:buFont typeface="Wingdings" pitchFamily="2" charset="2"/>
              <a:buChar char="v"/>
            </a:pPr>
            <a:r>
              <a:rPr lang="en-US" b="1" dirty="0"/>
              <a:t>HLL_IMPORT</a:t>
            </a:r>
            <a:r>
              <a:rPr lang="en-US" dirty="0"/>
              <a:t> </a:t>
            </a:r>
            <a:r>
              <a:rPr lang="en-US" sz="2000" dirty="0"/>
              <a:t>Converts HLL states from OBJECT format to BINARY format</a:t>
            </a:r>
            <a:endParaRPr lang="en-US" dirty="0"/>
          </a:p>
          <a:p>
            <a:pPr lvl="1">
              <a:buFont typeface="Wingdings" pitchFamily="2" charset="2"/>
              <a:buChar char="Ø"/>
            </a:pPr>
            <a:endParaRPr lang="en-US" dirty="0"/>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spTree>
    <p:extLst>
      <p:ext uri="{BB962C8B-B14F-4D97-AF65-F5344CB8AC3E}">
        <p14:creationId xmlns:p14="http://schemas.microsoft.com/office/powerpoint/2010/main" val="2478147821"/>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3943</TotalTime>
  <Words>5521</Words>
  <Application>Microsoft Macintosh PowerPoint</Application>
  <PresentationFormat>Widescreen</PresentationFormat>
  <Paragraphs>574</Paragraphs>
  <Slides>54</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Wingdings</vt:lpstr>
      <vt:lpstr>Courier New</vt:lpstr>
      <vt:lpstr>Helvetica Neue Light</vt:lpstr>
      <vt:lpstr>Calibri</vt:lpstr>
      <vt:lpstr>DI Template</vt:lpstr>
      <vt:lpstr>PowerPoint Presentation</vt:lpstr>
      <vt:lpstr>PowerPoint Presentation</vt:lpstr>
      <vt:lpstr>Explain</vt:lpstr>
      <vt:lpstr>Execution Plans</vt:lpstr>
      <vt:lpstr>Analyze Plans</vt:lpstr>
      <vt:lpstr>Seeks vs Scans</vt:lpstr>
      <vt:lpstr>Persisted Query Results</vt:lpstr>
      <vt:lpstr>Estimating Approximate Values</vt:lpstr>
      <vt:lpstr>Estimating with HyperLogLog (HLL)</vt:lpstr>
      <vt:lpstr>Query Profile to Analyze Queries</vt:lpstr>
      <vt:lpstr>Query Profile</vt:lpstr>
      <vt:lpstr>Query Profile</vt:lpstr>
      <vt:lpstr>Break &amp; Lab1</vt:lpstr>
      <vt:lpstr>PowerPoint Presentation</vt:lpstr>
      <vt:lpstr>Snowflake Automation</vt:lpstr>
      <vt:lpstr>PowerPoint Presentation</vt:lpstr>
      <vt:lpstr>PowerPoint Presentation</vt:lpstr>
      <vt:lpstr>PowerPoint Presentation</vt:lpstr>
      <vt:lpstr>PowerPoint Presentation</vt:lpstr>
      <vt:lpstr>Hierarchy of SQL Functions</vt:lpstr>
      <vt:lpstr>Subqueries</vt:lpstr>
      <vt:lpstr>Subqueries – Where can they be used</vt:lpstr>
      <vt:lpstr>Windowing functions</vt:lpstr>
      <vt:lpstr>More stuff on windowing functions</vt:lpstr>
      <vt:lpstr>More Advanced querying</vt:lpstr>
      <vt:lpstr>REGEX</vt:lpstr>
      <vt:lpstr>Snowflake Data Types</vt:lpstr>
      <vt:lpstr>Snowflake data types</vt:lpstr>
      <vt:lpstr>Flattening Arrays</vt:lpstr>
      <vt:lpstr>Break &amp; Lab2</vt:lpstr>
      <vt:lpstr>PowerPoint Presentation</vt:lpstr>
      <vt:lpstr>Working with Temp tables and Transient tables</vt:lpstr>
      <vt:lpstr>Working with Temp tables and Transient tables</vt:lpstr>
      <vt:lpstr>Non-Materialized Views vs Materialized Views </vt:lpstr>
      <vt:lpstr>Advantages of Views</vt:lpstr>
      <vt:lpstr>Table Design Considerations</vt:lpstr>
      <vt:lpstr>Table Design Considerations continued</vt:lpstr>
      <vt:lpstr>Null Handeling</vt:lpstr>
      <vt:lpstr>COALESCE Functions</vt:lpstr>
      <vt:lpstr>Timemachine</vt:lpstr>
      <vt:lpstr>Fail Safe</vt:lpstr>
      <vt:lpstr>Deletion Consideration </vt:lpstr>
      <vt:lpstr>Table Interpolation</vt:lpstr>
      <vt:lpstr>Snowflake Automation</vt:lpstr>
      <vt:lpstr>Break &amp; Lab3</vt:lpstr>
      <vt:lpstr>PowerPoint Presentation</vt:lpstr>
      <vt:lpstr>Subqueries – Review</vt:lpstr>
      <vt:lpstr>Common Table Expressions (CTE)s</vt:lpstr>
      <vt:lpstr>Common Table Expressions (CTE)s</vt:lpstr>
      <vt:lpstr>Common Table Expressions (CTE)s</vt:lpstr>
      <vt:lpstr>Common Table Expressions (CTE)s</vt:lpstr>
      <vt:lpstr>Hierarchal Data - Recursive CTE example</vt:lpstr>
      <vt:lpstr>Confused? ASK QUESTIONS</vt:lpstr>
      <vt:lpstr>Break &amp; Lab4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cp:lastModifiedBy>Nakayama, Kerry</cp:lastModifiedBy>
  <cp:revision>41</cp:revision>
  <dcterms:modified xsi:type="dcterms:W3CDTF">2020-06-24T06:17:10Z</dcterms:modified>
</cp:coreProperties>
</file>